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67" r:id="rId5"/>
    <p:sldId id="259" r:id="rId6"/>
    <p:sldId id="263" r:id="rId7"/>
    <p:sldId id="264" r:id="rId8"/>
  </p:sldIdLst>
  <p:sldSz cx="20104100" cy="11309350"/>
  <p:notesSz cx="20104100" cy="1130935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99D"/>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0" d="100"/>
          <a:sy n="70" d="100"/>
        </p:scale>
        <p:origin x="-378" y="-7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507807" y="3505898"/>
            <a:ext cx="17088486" cy="237496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3015615" y="6333236"/>
            <a:ext cx="14072870" cy="2827337"/>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11/17/2025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0A99D"/>
          </a:solidFill>
        </p:spPr>
        <p:txBody>
          <a:bodyPr wrap="square" lIns="0" tIns="0" rIns="0" bIns="0" rtlCol="0"/>
          <a:lstStyle/>
          <a:p>
            <a:endParaRPr/>
          </a:p>
        </p:txBody>
      </p:sp>
      <p:sp>
        <p:nvSpPr>
          <p:cNvPr id="17" name="bg object 17"/>
          <p:cNvSpPr/>
          <p:nvPr/>
        </p:nvSpPr>
        <p:spPr>
          <a:xfrm>
            <a:off x="1256504" y="1408885"/>
            <a:ext cx="534035" cy="266700"/>
          </a:xfrm>
          <a:custGeom>
            <a:avLst/>
            <a:gdLst/>
            <a:ahLst/>
            <a:cxnLst/>
            <a:rect l="l" t="t" r="r" b="b"/>
            <a:pathLst>
              <a:path w="534035" h="266700">
                <a:moveTo>
                  <a:pt x="514013" y="58"/>
                </a:moveTo>
                <a:lnTo>
                  <a:pt x="456416" y="2516"/>
                </a:lnTo>
                <a:lnTo>
                  <a:pt x="409272" y="9898"/>
                </a:lnTo>
                <a:lnTo>
                  <a:pt x="363937" y="21897"/>
                </a:lnTo>
                <a:lnTo>
                  <a:pt x="320580" y="38263"/>
                </a:lnTo>
                <a:lnTo>
                  <a:pt x="279370" y="58746"/>
                </a:lnTo>
                <a:lnTo>
                  <a:pt x="240476" y="83096"/>
                </a:lnTo>
                <a:lnTo>
                  <a:pt x="204067" y="111064"/>
                </a:lnTo>
                <a:lnTo>
                  <a:pt x="168863" y="82612"/>
                </a:lnTo>
                <a:lnTo>
                  <a:pt x="131585" y="56196"/>
                </a:lnTo>
                <a:lnTo>
                  <a:pt x="91502" y="33000"/>
                </a:lnTo>
                <a:lnTo>
                  <a:pt x="47884" y="14208"/>
                </a:lnTo>
                <a:lnTo>
                  <a:pt x="0" y="1005"/>
                </a:lnTo>
                <a:lnTo>
                  <a:pt x="0" y="122687"/>
                </a:lnTo>
                <a:lnTo>
                  <a:pt x="37549" y="130506"/>
                </a:lnTo>
                <a:lnTo>
                  <a:pt x="71086" y="149096"/>
                </a:lnTo>
                <a:lnTo>
                  <a:pt x="99739" y="174778"/>
                </a:lnTo>
                <a:lnTo>
                  <a:pt x="130856" y="218118"/>
                </a:lnTo>
                <a:lnTo>
                  <a:pt x="147346" y="266452"/>
                </a:lnTo>
                <a:lnTo>
                  <a:pt x="257552" y="266452"/>
                </a:lnTo>
                <a:lnTo>
                  <a:pt x="281956" y="223891"/>
                </a:lnTo>
                <a:lnTo>
                  <a:pt x="312164" y="186310"/>
                </a:lnTo>
                <a:lnTo>
                  <a:pt x="347712" y="154240"/>
                </a:lnTo>
                <a:lnTo>
                  <a:pt x="388135" y="128209"/>
                </a:lnTo>
                <a:lnTo>
                  <a:pt x="432970" y="108745"/>
                </a:lnTo>
                <a:lnTo>
                  <a:pt x="481751" y="96380"/>
                </a:lnTo>
                <a:lnTo>
                  <a:pt x="534015" y="91641"/>
                </a:lnTo>
                <a:lnTo>
                  <a:pt x="534015" y="1015"/>
                </a:lnTo>
                <a:lnTo>
                  <a:pt x="530949" y="556"/>
                </a:lnTo>
                <a:lnTo>
                  <a:pt x="514013" y="58"/>
                </a:lnTo>
                <a:close/>
              </a:path>
            </a:pathLst>
          </a:custGeom>
          <a:solidFill>
            <a:srgbClr val="FFFFFF"/>
          </a:solidFill>
        </p:spPr>
        <p:txBody>
          <a:bodyPr wrap="square" lIns="0" tIns="0" rIns="0" bIns="0" rtlCol="0"/>
          <a:lstStyle/>
          <a:p>
            <a:endParaRPr/>
          </a:p>
        </p:txBody>
      </p:sp>
      <p:pic>
        <p:nvPicPr>
          <p:cNvPr id="18" name="bg object 18"/>
          <p:cNvPicPr/>
          <p:nvPr/>
        </p:nvPicPr>
        <p:blipFill>
          <a:blip r:embed="rId2" cstate="print"/>
          <a:stretch>
            <a:fillRect/>
          </a:stretch>
        </p:blipFill>
        <p:spPr>
          <a:xfrm>
            <a:off x="1397939" y="1322403"/>
            <a:ext cx="124781" cy="124792"/>
          </a:xfrm>
          <a:prstGeom prst="rect">
            <a:avLst/>
          </a:prstGeom>
        </p:spPr>
      </p:pic>
      <p:sp>
        <p:nvSpPr>
          <p:cNvPr id="19" name="bg object 19"/>
          <p:cNvSpPr/>
          <p:nvPr/>
        </p:nvSpPr>
        <p:spPr>
          <a:xfrm>
            <a:off x="1256510" y="1675341"/>
            <a:ext cx="534035" cy="272415"/>
          </a:xfrm>
          <a:custGeom>
            <a:avLst/>
            <a:gdLst/>
            <a:ahLst/>
            <a:cxnLst/>
            <a:rect l="l" t="t" r="r" b="b"/>
            <a:pathLst>
              <a:path w="534035" h="272414">
                <a:moveTo>
                  <a:pt x="385087" y="0"/>
                </a:moveTo>
                <a:lnTo>
                  <a:pt x="274871" y="0"/>
                </a:lnTo>
                <a:lnTo>
                  <a:pt x="250005" y="46171"/>
                </a:lnTo>
                <a:lnTo>
                  <a:pt x="218743" y="85843"/>
                </a:lnTo>
                <a:lnTo>
                  <a:pt x="182040" y="118837"/>
                </a:lnTo>
                <a:lnTo>
                  <a:pt x="140857" y="144975"/>
                </a:lnTo>
                <a:lnTo>
                  <a:pt x="96150" y="164079"/>
                </a:lnTo>
                <a:lnTo>
                  <a:pt x="48878" y="175972"/>
                </a:lnTo>
                <a:lnTo>
                  <a:pt x="0" y="180476"/>
                </a:lnTo>
                <a:lnTo>
                  <a:pt x="0" y="271101"/>
                </a:lnTo>
                <a:lnTo>
                  <a:pt x="2941" y="271560"/>
                </a:lnTo>
                <a:lnTo>
                  <a:pt x="19330" y="272058"/>
                </a:lnTo>
                <a:lnTo>
                  <a:pt x="28020" y="272117"/>
                </a:lnTo>
                <a:lnTo>
                  <a:pt x="76824" y="269601"/>
                </a:lnTo>
                <a:lnTo>
                  <a:pt x="124023" y="262218"/>
                </a:lnTo>
                <a:lnTo>
                  <a:pt x="169435" y="250219"/>
                </a:lnTo>
                <a:lnTo>
                  <a:pt x="212875" y="233854"/>
                </a:lnTo>
                <a:lnTo>
                  <a:pt x="254163" y="213371"/>
                </a:lnTo>
                <a:lnTo>
                  <a:pt x="293115" y="189020"/>
                </a:lnTo>
                <a:lnTo>
                  <a:pt x="329550" y="161052"/>
                </a:lnTo>
                <a:lnTo>
                  <a:pt x="364794" y="189504"/>
                </a:lnTo>
                <a:lnTo>
                  <a:pt x="402171" y="215921"/>
                </a:lnTo>
                <a:lnTo>
                  <a:pt x="442372" y="239117"/>
                </a:lnTo>
                <a:lnTo>
                  <a:pt x="486089" y="257908"/>
                </a:lnTo>
                <a:lnTo>
                  <a:pt x="534015" y="271112"/>
                </a:lnTo>
                <a:lnTo>
                  <a:pt x="534015" y="149430"/>
                </a:lnTo>
                <a:lnTo>
                  <a:pt x="496340" y="141168"/>
                </a:lnTo>
                <a:lnTo>
                  <a:pt x="462530" y="121606"/>
                </a:lnTo>
                <a:lnTo>
                  <a:pt x="433604" y="94948"/>
                </a:lnTo>
                <a:lnTo>
                  <a:pt x="402239" y="52191"/>
                </a:lnTo>
                <a:lnTo>
                  <a:pt x="389180" y="21001"/>
                </a:lnTo>
                <a:lnTo>
                  <a:pt x="385087" y="0"/>
                </a:lnTo>
                <a:close/>
              </a:path>
            </a:pathLst>
          </a:custGeom>
          <a:solidFill>
            <a:srgbClr val="FFFFFF"/>
          </a:solidFill>
        </p:spPr>
        <p:txBody>
          <a:bodyPr wrap="square" lIns="0" tIns="0" rIns="0" bIns="0" rtlCol="0"/>
          <a:lstStyle/>
          <a:p>
            <a:endParaRPr/>
          </a:p>
        </p:txBody>
      </p:sp>
      <p:pic>
        <p:nvPicPr>
          <p:cNvPr id="20" name="bg object 20"/>
          <p:cNvPicPr/>
          <p:nvPr/>
        </p:nvPicPr>
        <p:blipFill>
          <a:blip r:embed="rId3" cstate="print"/>
          <a:stretch>
            <a:fillRect/>
          </a:stretch>
        </p:blipFill>
        <p:spPr>
          <a:xfrm>
            <a:off x="1522721" y="1909149"/>
            <a:ext cx="124781" cy="124792"/>
          </a:xfrm>
          <a:prstGeom prst="rect">
            <a:avLst/>
          </a:prstGeom>
        </p:spPr>
      </p:pic>
      <p:sp>
        <p:nvSpPr>
          <p:cNvPr id="2" name="Holder 2"/>
          <p:cNvSpPr>
            <a:spLocks noGrp="1"/>
          </p:cNvSpPr>
          <p:nvPr>
            <p:ph type="title"/>
          </p:nvPr>
        </p:nvSpPr>
        <p:spPr/>
        <p:txBody>
          <a:bodyPr lIns="0" tIns="0" rIns="0" bIns="0"/>
          <a:lstStyle>
            <a:lvl1pPr>
              <a:defRPr sz="390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650" b="1" i="0">
                <a:solidFill>
                  <a:srgbClr val="1A1A1A"/>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11/17/2025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20104099" cy="11308556"/>
          </a:xfrm>
          <a:prstGeom prst="rect">
            <a:avLst/>
          </a:prstGeom>
        </p:spPr>
      </p:pic>
      <p:sp>
        <p:nvSpPr>
          <p:cNvPr id="17" name="bg object 17"/>
          <p:cNvSpPr/>
          <p:nvPr/>
        </p:nvSpPr>
        <p:spPr>
          <a:xfrm>
            <a:off x="6523361" y="1842886"/>
            <a:ext cx="13580744" cy="251460"/>
          </a:xfrm>
          <a:custGeom>
            <a:avLst/>
            <a:gdLst/>
            <a:ahLst/>
            <a:cxnLst/>
            <a:rect l="l" t="t" r="r" b="b"/>
            <a:pathLst>
              <a:path w="13580744" h="251460">
                <a:moveTo>
                  <a:pt x="13580738" y="0"/>
                </a:moveTo>
                <a:lnTo>
                  <a:pt x="0" y="0"/>
                </a:lnTo>
                <a:lnTo>
                  <a:pt x="0" y="251290"/>
                </a:lnTo>
                <a:lnTo>
                  <a:pt x="13580738" y="251290"/>
                </a:lnTo>
                <a:lnTo>
                  <a:pt x="13580738" y="0"/>
                </a:lnTo>
                <a:close/>
              </a:path>
            </a:pathLst>
          </a:custGeom>
          <a:solidFill>
            <a:srgbClr val="00A99D"/>
          </a:solidFill>
        </p:spPr>
        <p:txBody>
          <a:bodyPr wrap="square" lIns="0" tIns="0" rIns="0" bIns="0" rtlCol="0"/>
          <a:lstStyle/>
          <a:p>
            <a:endParaRPr/>
          </a:p>
        </p:txBody>
      </p:sp>
      <p:sp>
        <p:nvSpPr>
          <p:cNvPr id="18" name="bg object 18"/>
          <p:cNvSpPr/>
          <p:nvPr/>
        </p:nvSpPr>
        <p:spPr>
          <a:xfrm>
            <a:off x="1256504" y="1408885"/>
            <a:ext cx="534035" cy="266700"/>
          </a:xfrm>
          <a:custGeom>
            <a:avLst/>
            <a:gdLst/>
            <a:ahLst/>
            <a:cxnLst/>
            <a:rect l="l" t="t" r="r" b="b"/>
            <a:pathLst>
              <a:path w="534035" h="266700">
                <a:moveTo>
                  <a:pt x="514013" y="58"/>
                </a:moveTo>
                <a:lnTo>
                  <a:pt x="456416" y="2516"/>
                </a:lnTo>
                <a:lnTo>
                  <a:pt x="409272" y="9898"/>
                </a:lnTo>
                <a:lnTo>
                  <a:pt x="363937" y="21897"/>
                </a:lnTo>
                <a:lnTo>
                  <a:pt x="320580" y="38263"/>
                </a:lnTo>
                <a:lnTo>
                  <a:pt x="279370" y="58746"/>
                </a:lnTo>
                <a:lnTo>
                  <a:pt x="240476" y="83096"/>
                </a:lnTo>
                <a:lnTo>
                  <a:pt x="204067" y="111064"/>
                </a:lnTo>
                <a:lnTo>
                  <a:pt x="168863" y="82612"/>
                </a:lnTo>
                <a:lnTo>
                  <a:pt x="131585" y="56196"/>
                </a:lnTo>
                <a:lnTo>
                  <a:pt x="91502" y="33000"/>
                </a:lnTo>
                <a:lnTo>
                  <a:pt x="47884" y="14208"/>
                </a:lnTo>
                <a:lnTo>
                  <a:pt x="0" y="1005"/>
                </a:lnTo>
                <a:lnTo>
                  <a:pt x="0" y="122687"/>
                </a:lnTo>
                <a:lnTo>
                  <a:pt x="37549" y="130506"/>
                </a:lnTo>
                <a:lnTo>
                  <a:pt x="71086" y="149096"/>
                </a:lnTo>
                <a:lnTo>
                  <a:pt x="99739" y="174778"/>
                </a:lnTo>
                <a:lnTo>
                  <a:pt x="130856" y="218118"/>
                </a:lnTo>
                <a:lnTo>
                  <a:pt x="147346" y="266452"/>
                </a:lnTo>
                <a:lnTo>
                  <a:pt x="257552" y="266452"/>
                </a:lnTo>
                <a:lnTo>
                  <a:pt x="281956" y="223891"/>
                </a:lnTo>
                <a:lnTo>
                  <a:pt x="312164" y="186310"/>
                </a:lnTo>
                <a:lnTo>
                  <a:pt x="347712" y="154240"/>
                </a:lnTo>
                <a:lnTo>
                  <a:pt x="388135" y="128209"/>
                </a:lnTo>
                <a:lnTo>
                  <a:pt x="432970" y="108745"/>
                </a:lnTo>
                <a:lnTo>
                  <a:pt x="481751" y="96380"/>
                </a:lnTo>
                <a:lnTo>
                  <a:pt x="534015" y="91641"/>
                </a:lnTo>
                <a:lnTo>
                  <a:pt x="534015" y="1015"/>
                </a:lnTo>
                <a:lnTo>
                  <a:pt x="530949" y="556"/>
                </a:lnTo>
                <a:lnTo>
                  <a:pt x="514013" y="58"/>
                </a:lnTo>
                <a:close/>
              </a:path>
            </a:pathLst>
          </a:custGeom>
          <a:solidFill>
            <a:srgbClr val="FFFFFF"/>
          </a:solidFill>
        </p:spPr>
        <p:txBody>
          <a:bodyPr wrap="square" lIns="0" tIns="0" rIns="0" bIns="0" rtlCol="0"/>
          <a:lstStyle/>
          <a:p>
            <a:endParaRPr/>
          </a:p>
        </p:txBody>
      </p:sp>
      <p:pic>
        <p:nvPicPr>
          <p:cNvPr id="19" name="bg object 19"/>
          <p:cNvPicPr/>
          <p:nvPr/>
        </p:nvPicPr>
        <p:blipFill>
          <a:blip r:embed="rId3" cstate="print"/>
          <a:stretch>
            <a:fillRect/>
          </a:stretch>
        </p:blipFill>
        <p:spPr>
          <a:xfrm>
            <a:off x="1397939" y="1322403"/>
            <a:ext cx="124781" cy="124792"/>
          </a:xfrm>
          <a:prstGeom prst="rect">
            <a:avLst/>
          </a:prstGeom>
        </p:spPr>
      </p:pic>
      <p:sp>
        <p:nvSpPr>
          <p:cNvPr id="20" name="bg object 20"/>
          <p:cNvSpPr/>
          <p:nvPr/>
        </p:nvSpPr>
        <p:spPr>
          <a:xfrm>
            <a:off x="1256510" y="1675341"/>
            <a:ext cx="534035" cy="272415"/>
          </a:xfrm>
          <a:custGeom>
            <a:avLst/>
            <a:gdLst/>
            <a:ahLst/>
            <a:cxnLst/>
            <a:rect l="l" t="t" r="r" b="b"/>
            <a:pathLst>
              <a:path w="534035" h="272414">
                <a:moveTo>
                  <a:pt x="385087" y="0"/>
                </a:moveTo>
                <a:lnTo>
                  <a:pt x="274871" y="0"/>
                </a:lnTo>
                <a:lnTo>
                  <a:pt x="250005" y="46171"/>
                </a:lnTo>
                <a:lnTo>
                  <a:pt x="218743" y="85843"/>
                </a:lnTo>
                <a:lnTo>
                  <a:pt x="182040" y="118837"/>
                </a:lnTo>
                <a:lnTo>
                  <a:pt x="140857" y="144975"/>
                </a:lnTo>
                <a:lnTo>
                  <a:pt x="96150" y="164079"/>
                </a:lnTo>
                <a:lnTo>
                  <a:pt x="48878" y="175972"/>
                </a:lnTo>
                <a:lnTo>
                  <a:pt x="0" y="180476"/>
                </a:lnTo>
                <a:lnTo>
                  <a:pt x="0" y="271101"/>
                </a:lnTo>
                <a:lnTo>
                  <a:pt x="2941" y="271560"/>
                </a:lnTo>
                <a:lnTo>
                  <a:pt x="19330" y="272058"/>
                </a:lnTo>
                <a:lnTo>
                  <a:pt x="28020" y="272117"/>
                </a:lnTo>
                <a:lnTo>
                  <a:pt x="76824" y="269601"/>
                </a:lnTo>
                <a:lnTo>
                  <a:pt x="124023" y="262218"/>
                </a:lnTo>
                <a:lnTo>
                  <a:pt x="169435" y="250219"/>
                </a:lnTo>
                <a:lnTo>
                  <a:pt x="212875" y="233854"/>
                </a:lnTo>
                <a:lnTo>
                  <a:pt x="254163" y="213371"/>
                </a:lnTo>
                <a:lnTo>
                  <a:pt x="293115" y="189020"/>
                </a:lnTo>
                <a:lnTo>
                  <a:pt x="329550" y="161052"/>
                </a:lnTo>
                <a:lnTo>
                  <a:pt x="364794" y="189504"/>
                </a:lnTo>
                <a:lnTo>
                  <a:pt x="402171" y="215921"/>
                </a:lnTo>
                <a:lnTo>
                  <a:pt x="442372" y="239117"/>
                </a:lnTo>
                <a:lnTo>
                  <a:pt x="486089" y="257908"/>
                </a:lnTo>
                <a:lnTo>
                  <a:pt x="534015" y="271112"/>
                </a:lnTo>
                <a:lnTo>
                  <a:pt x="534015" y="149430"/>
                </a:lnTo>
                <a:lnTo>
                  <a:pt x="496340" y="141168"/>
                </a:lnTo>
                <a:lnTo>
                  <a:pt x="462530" y="121606"/>
                </a:lnTo>
                <a:lnTo>
                  <a:pt x="433604" y="94948"/>
                </a:lnTo>
                <a:lnTo>
                  <a:pt x="402239" y="52191"/>
                </a:lnTo>
                <a:lnTo>
                  <a:pt x="389180" y="21001"/>
                </a:lnTo>
                <a:lnTo>
                  <a:pt x="385087" y="0"/>
                </a:lnTo>
                <a:close/>
              </a:path>
            </a:pathLst>
          </a:custGeom>
          <a:solidFill>
            <a:srgbClr val="FFFFFF"/>
          </a:solidFill>
        </p:spPr>
        <p:txBody>
          <a:bodyPr wrap="square" lIns="0" tIns="0" rIns="0" bIns="0" rtlCol="0"/>
          <a:lstStyle/>
          <a:p>
            <a:endParaRPr/>
          </a:p>
        </p:txBody>
      </p:sp>
      <p:pic>
        <p:nvPicPr>
          <p:cNvPr id="21" name="bg object 21"/>
          <p:cNvPicPr/>
          <p:nvPr/>
        </p:nvPicPr>
        <p:blipFill>
          <a:blip r:embed="rId4" cstate="print"/>
          <a:stretch>
            <a:fillRect/>
          </a:stretch>
        </p:blipFill>
        <p:spPr>
          <a:xfrm>
            <a:off x="1522721" y="1909149"/>
            <a:ext cx="124781" cy="124792"/>
          </a:xfrm>
          <a:prstGeom prst="rect">
            <a:avLst/>
          </a:prstGeom>
        </p:spPr>
      </p:pic>
      <p:sp>
        <p:nvSpPr>
          <p:cNvPr id="2" name="Holder 2"/>
          <p:cNvSpPr>
            <a:spLocks noGrp="1"/>
          </p:cNvSpPr>
          <p:nvPr>
            <p:ph type="title"/>
          </p:nvPr>
        </p:nvSpPr>
        <p:spPr/>
        <p:txBody>
          <a:bodyPr lIns="0" tIns="0" rIns="0" bIns="0"/>
          <a:lstStyle>
            <a:lvl1pPr>
              <a:defRPr sz="3900" b="1" i="0">
                <a:solidFill>
                  <a:schemeClr val="bg1"/>
                </a:solidFill>
                <a:latin typeface="Arial"/>
                <a:cs typeface="Arial"/>
              </a:defRPr>
            </a:lvl1pPr>
          </a:lstStyle>
          <a:p>
            <a:endParaRPr/>
          </a:p>
        </p:txBody>
      </p:sp>
      <p:sp>
        <p:nvSpPr>
          <p:cNvPr id="3" name="Holder 3"/>
          <p:cNvSpPr>
            <a:spLocks noGrp="1"/>
          </p:cNvSpPr>
          <p:nvPr>
            <p:ph sz="half" idx="2"/>
          </p:nvPr>
        </p:nvSpPr>
        <p:spPr>
          <a:xfrm>
            <a:off x="1005205" y="2601150"/>
            <a:ext cx="8745284"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0353611" y="2601150"/>
            <a:ext cx="8745284" cy="746417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11/17/2025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90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11/17/2025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11/17/2025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0A99D"/>
          </a:solidFill>
        </p:spPr>
        <p:txBody>
          <a:bodyPr wrap="square" lIns="0" tIns="0" rIns="0" bIns="0" rtlCol="0"/>
          <a:lstStyle/>
          <a:p>
            <a:endParaRPr/>
          </a:p>
        </p:txBody>
      </p:sp>
      <p:sp>
        <p:nvSpPr>
          <p:cNvPr id="2" name="Holder 2"/>
          <p:cNvSpPr>
            <a:spLocks noGrp="1"/>
          </p:cNvSpPr>
          <p:nvPr>
            <p:ph type="title"/>
          </p:nvPr>
        </p:nvSpPr>
        <p:spPr>
          <a:xfrm>
            <a:off x="8681466" y="9044048"/>
            <a:ext cx="2741167" cy="624204"/>
          </a:xfrm>
          <a:prstGeom prst="rect">
            <a:avLst/>
          </a:prstGeom>
        </p:spPr>
        <p:txBody>
          <a:bodyPr wrap="square" lIns="0" tIns="0" rIns="0" bIns="0">
            <a:spAutoFit/>
          </a:bodyPr>
          <a:lstStyle>
            <a:lvl1pPr>
              <a:defRPr sz="3900" b="1" i="0">
                <a:solidFill>
                  <a:schemeClr val="bg1"/>
                </a:solidFill>
                <a:latin typeface="Arial"/>
                <a:cs typeface="Arial"/>
              </a:defRPr>
            </a:lvl1pPr>
          </a:lstStyle>
          <a:p>
            <a:endParaRPr/>
          </a:p>
        </p:txBody>
      </p:sp>
      <p:sp>
        <p:nvSpPr>
          <p:cNvPr id="3" name="Holder 3"/>
          <p:cNvSpPr>
            <a:spLocks noGrp="1"/>
          </p:cNvSpPr>
          <p:nvPr>
            <p:ph type="body" idx="1"/>
          </p:nvPr>
        </p:nvSpPr>
        <p:spPr>
          <a:xfrm>
            <a:off x="7356144" y="5056675"/>
            <a:ext cx="11871325" cy="4465955"/>
          </a:xfrm>
          <a:prstGeom prst="rect">
            <a:avLst/>
          </a:prstGeom>
        </p:spPr>
        <p:txBody>
          <a:bodyPr wrap="square" lIns="0" tIns="0" rIns="0" bIns="0">
            <a:spAutoFit/>
          </a:bodyPr>
          <a:lstStyle>
            <a:lvl1pPr>
              <a:defRPr sz="2650" b="1" i="0">
                <a:solidFill>
                  <a:srgbClr val="1A1A1A"/>
                </a:solidFill>
                <a:latin typeface="Arial"/>
                <a:cs typeface="Arial"/>
              </a:defRPr>
            </a:lvl1pPr>
          </a:lstStyle>
          <a:p>
            <a:endParaRPr/>
          </a:p>
        </p:txBody>
      </p:sp>
      <p:sp>
        <p:nvSpPr>
          <p:cNvPr id="4" name="Holder 4"/>
          <p:cNvSpPr>
            <a:spLocks noGrp="1"/>
          </p:cNvSpPr>
          <p:nvPr>
            <p:ph type="ftr" sz="quarter" idx="5"/>
          </p:nvPr>
        </p:nvSpPr>
        <p:spPr>
          <a:xfrm>
            <a:off x="6835394" y="10517696"/>
            <a:ext cx="6433312" cy="565467"/>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1005205" y="10517696"/>
            <a:ext cx="4623943" cy="565467"/>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11/17/2025</a:t>
            </a:fld>
            <a:endParaRPr lang="en-US"/>
          </a:p>
        </p:txBody>
      </p:sp>
      <p:sp>
        <p:nvSpPr>
          <p:cNvPr id="6" name="Holder 6"/>
          <p:cNvSpPr>
            <a:spLocks noGrp="1"/>
          </p:cNvSpPr>
          <p:nvPr>
            <p:ph type="sldNum" sz="quarter" idx="7"/>
          </p:nvPr>
        </p:nvSpPr>
        <p:spPr>
          <a:xfrm>
            <a:off x="14474953" y="10517696"/>
            <a:ext cx="4623943" cy="565467"/>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emf"/></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20104100" cy="11308715"/>
            <a:chOff x="0" y="0"/>
            <a:chExt cx="20104100" cy="11308715"/>
          </a:xfrm>
        </p:grpSpPr>
        <p:pic>
          <p:nvPicPr>
            <p:cNvPr id="3" name="object 3"/>
            <p:cNvPicPr/>
            <p:nvPr/>
          </p:nvPicPr>
          <p:blipFill>
            <a:blip r:embed="rId2" cstate="print"/>
            <a:stretch>
              <a:fillRect/>
            </a:stretch>
          </p:blipFill>
          <p:spPr>
            <a:xfrm>
              <a:off x="0" y="0"/>
              <a:ext cx="20104099" cy="11308556"/>
            </a:xfrm>
            <a:prstGeom prst="rect">
              <a:avLst/>
            </a:prstGeom>
          </p:spPr>
        </p:pic>
        <p:sp>
          <p:nvSpPr>
            <p:cNvPr id="4" name="object 4"/>
            <p:cNvSpPr/>
            <p:nvPr/>
          </p:nvSpPr>
          <p:spPr>
            <a:xfrm>
              <a:off x="14030973" y="1497945"/>
              <a:ext cx="5067935" cy="913765"/>
            </a:xfrm>
            <a:custGeom>
              <a:avLst/>
              <a:gdLst/>
              <a:ahLst/>
              <a:cxnLst/>
              <a:rect l="l" t="t" r="r" b="b"/>
              <a:pathLst>
                <a:path w="5067934" h="913764">
                  <a:moveTo>
                    <a:pt x="1088974" y="2057"/>
                  </a:moveTo>
                  <a:lnTo>
                    <a:pt x="1082484" y="1130"/>
                  </a:lnTo>
                  <a:lnTo>
                    <a:pt x="1066647" y="495"/>
                  </a:lnTo>
                  <a:lnTo>
                    <a:pt x="1046924" y="127"/>
                  </a:lnTo>
                  <a:lnTo>
                    <a:pt x="1028763" y="0"/>
                  </a:lnTo>
                  <a:lnTo>
                    <a:pt x="975029" y="1498"/>
                  </a:lnTo>
                  <a:lnTo>
                    <a:pt x="922159" y="5918"/>
                  </a:lnTo>
                  <a:lnTo>
                    <a:pt x="870216" y="13195"/>
                  </a:lnTo>
                  <a:lnTo>
                    <a:pt x="819277" y="23241"/>
                  </a:lnTo>
                  <a:lnTo>
                    <a:pt x="769391" y="35991"/>
                  </a:lnTo>
                  <a:lnTo>
                    <a:pt x="720623" y="51346"/>
                  </a:lnTo>
                  <a:lnTo>
                    <a:pt x="673036" y="69240"/>
                  </a:lnTo>
                  <a:lnTo>
                    <a:pt x="626706" y="89585"/>
                  </a:lnTo>
                  <a:lnTo>
                    <a:pt x="581672" y="112318"/>
                  </a:lnTo>
                  <a:lnTo>
                    <a:pt x="538010" y="137350"/>
                  </a:lnTo>
                  <a:lnTo>
                    <a:pt x="495782" y="164592"/>
                  </a:lnTo>
                  <a:lnTo>
                    <a:pt x="455053" y="193979"/>
                  </a:lnTo>
                  <a:lnTo>
                    <a:pt x="415874" y="225437"/>
                  </a:lnTo>
                  <a:lnTo>
                    <a:pt x="380466" y="196189"/>
                  </a:lnTo>
                  <a:lnTo>
                    <a:pt x="344004" y="167690"/>
                  </a:lnTo>
                  <a:lnTo>
                    <a:pt x="306374" y="140208"/>
                  </a:lnTo>
                  <a:lnTo>
                    <a:pt x="267449" y="114071"/>
                  </a:lnTo>
                  <a:lnTo>
                    <a:pt x="227114" y="89560"/>
                  </a:lnTo>
                  <a:lnTo>
                    <a:pt x="185242" y="66992"/>
                  </a:lnTo>
                  <a:lnTo>
                    <a:pt x="141706" y="46647"/>
                  </a:lnTo>
                  <a:lnTo>
                    <a:pt x="96405" y="28841"/>
                  </a:lnTo>
                  <a:lnTo>
                    <a:pt x="49212" y="13881"/>
                  </a:lnTo>
                  <a:lnTo>
                    <a:pt x="0" y="2044"/>
                  </a:lnTo>
                  <a:lnTo>
                    <a:pt x="0" y="249034"/>
                  </a:lnTo>
                  <a:lnTo>
                    <a:pt x="51155" y="256933"/>
                  </a:lnTo>
                  <a:lnTo>
                    <a:pt x="99415" y="275818"/>
                  </a:lnTo>
                  <a:lnTo>
                    <a:pt x="144106" y="303403"/>
                  </a:lnTo>
                  <a:lnTo>
                    <a:pt x="184518" y="337388"/>
                  </a:lnTo>
                  <a:lnTo>
                    <a:pt x="219951" y="375462"/>
                  </a:lnTo>
                  <a:lnTo>
                    <a:pt x="249707" y="415366"/>
                  </a:lnTo>
                  <a:lnTo>
                    <a:pt x="280949" y="477278"/>
                  </a:lnTo>
                  <a:lnTo>
                    <a:pt x="300659" y="543877"/>
                  </a:lnTo>
                  <a:lnTo>
                    <a:pt x="524383" y="543877"/>
                  </a:lnTo>
                  <a:lnTo>
                    <a:pt x="546061" y="502881"/>
                  </a:lnTo>
                  <a:lnTo>
                    <a:pt x="570572" y="463740"/>
                  </a:lnTo>
                  <a:lnTo>
                    <a:pt x="597801" y="426593"/>
                  </a:lnTo>
                  <a:lnTo>
                    <a:pt x="627595" y="391566"/>
                  </a:lnTo>
                  <a:lnTo>
                    <a:pt x="659841" y="358813"/>
                  </a:lnTo>
                  <a:lnTo>
                    <a:pt x="694423" y="328472"/>
                  </a:lnTo>
                  <a:lnTo>
                    <a:pt x="731189" y="300659"/>
                  </a:lnTo>
                  <a:lnTo>
                    <a:pt x="770026" y="275526"/>
                  </a:lnTo>
                  <a:lnTo>
                    <a:pt x="810793" y="253212"/>
                  </a:lnTo>
                  <a:lnTo>
                    <a:pt x="853376" y="233832"/>
                  </a:lnTo>
                  <a:lnTo>
                    <a:pt x="897648" y="217551"/>
                  </a:lnTo>
                  <a:lnTo>
                    <a:pt x="943457" y="204495"/>
                  </a:lnTo>
                  <a:lnTo>
                    <a:pt x="990714" y="194792"/>
                  </a:lnTo>
                  <a:lnTo>
                    <a:pt x="1039253" y="188582"/>
                  </a:lnTo>
                  <a:lnTo>
                    <a:pt x="1088974" y="186004"/>
                  </a:lnTo>
                  <a:lnTo>
                    <a:pt x="1088974" y="2057"/>
                  </a:lnTo>
                  <a:close/>
                </a:path>
                <a:path w="5067934" h="913764">
                  <a:moveTo>
                    <a:pt x="2253551" y="193967"/>
                  </a:moveTo>
                  <a:lnTo>
                    <a:pt x="2056091" y="193967"/>
                  </a:lnTo>
                  <a:lnTo>
                    <a:pt x="1860613" y="653402"/>
                  </a:lnTo>
                  <a:lnTo>
                    <a:pt x="1669173" y="193967"/>
                  </a:lnTo>
                  <a:lnTo>
                    <a:pt x="1453553" y="193967"/>
                  </a:lnTo>
                  <a:lnTo>
                    <a:pt x="1754809" y="899248"/>
                  </a:lnTo>
                  <a:lnTo>
                    <a:pt x="1951304" y="899248"/>
                  </a:lnTo>
                  <a:lnTo>
                    <a:pt x="2253551" y="193967"/>
                  </a:lnTo>
                  <a:close/>
                </a:path>
                <a:path w="5067934" h="913764">
                  <a:moveTo>
                    <a:pt x="3033407" y="546608"/>
                  </a:moveTo>
                  <a:lnTo>
                    <a:pt x="3030512" y="498817"/>
                  </a:lnTo>
                  <a:lnTo>
                    <a:pt x="3022003" y="453313"/>
                  </a:lnTo>
                  <a:lnTo>
                    <a:pt x="3008160" y="410349"/>
                  </a:lnTo>
                  <a:lnTo>
                    <a:pt x="2989300" y="370192"/>
                  </a:lnTo>
                  <a:lnTo>
                    <a:pt x="2973324" y="345084"/>
                  </a:lnTo>
                  <a:lnTo>
                    <a:pt x="2965716" y="333121"/>
                  </a:lnTo>
                  <a:lnTo>
                    <a:pt x="2937675" y="299402"/>
                  </a:lnTo>
                  <a:lnTo>
                    <a:pt x="2905480" y="269303"/>
                  </a:lnTo>
                  <a:lnTo>
                    <a:pt x="2869425" y="243090"/>
                  </a:lnTo>
                  <a:lnTo>
                    <a:pt x="2831896" y="222211"/>
                  </a:lnTo>
                  <a:lnTo>
                    <a:pt x="2831896" y="546608"/>
                  </a:lnTo>
                  <a:lnTo>
                    <a:pt x="2826943" y="596150"/>
                  </a:lnTo>
                  <a:lnTo>
                    <a:pt x="2812808" y="639902"/>
                  </a:lnTo>
                  <a:lnTo>
                    <a:pt x="2790571" y="677100"/>
                  </a:lnTo>
                  <a:lnTo>
                    <a:pt x="2761246" y="707199"/>
                  </a:lnTo>
                  <a:lnTo>
                    <a:pt x="2725928" y="729500"/>
                  </a:lnTo>
                  <a:lnTo>
                    <a:pt x="2685643" y="743369"/>
                  </a:lnTo>
                  <a:lnTo>
                    <a:pt x="2641460" y="748131"/>
                  </a:lnTo>
                  <a:lnTo>
                    <a:pt x="2597289" y="743369"/>
                  </a:lnTo>
                  <a:lnTo>
                    <a:pt x="2557018" y="729500"/>
                  </a:lnTo>
                  <a:lnTo>
                    <a:pt x="2521686" y="707199"/>
                  </a:lnTo>
                  <a:lnTo>
                    <a:pt x="2492375" y="677100"/>
                  </a:lnTo>
                  <a:lnTo>
                    <a:pt x="2470124" y="639876"/>
                  </a:lnTo>
                  <a:lnTo>
                    <a:pt x="2456002" y="596150"/>
                  </a:lnTo>
                  <a:lnTo>
                    <a:pt x="2451049" y="546608"/>
                  </a:lnTo>
                  <a:lnTo>
                    <a:pt x="2456002" y="497052"/>
                  </a:lnTo>
                  <a:lnTo>
                    <a:pt x="2470137" y="453313"/>
                  </a:lnTo>
                  <a:lnTo>
                    <a:pt x="2492375" y="416102"/>
                  </a:lnTo>
                  <a:lnTo>
                    <a:pt x="2521686" y="386016"/>
                  </a:lnTo>
                  <a:lnTo>
                    <a:pt x="2557018" y="363715"/>
                  </a:lnTo>
                  <a:lnTo>
                    <a:pt x="2597289" y="349846"/>
                  </a:lnTo>
                  <a:lnTo>
                    <a:pt x="2641460" y="345084"/>
                  </a:lnTo>
                  <a:lnTo>
                    <a:pt x="2685643" y="349846"/>
                  </a:lnTo>
                  <a:lnTo>
                    <a:pt x="2725928" y="363715"/>
                  </a:lnTo>
                  <a:lnTo>
                    <a:pt x="2761246" y="386016"/>
                  </a:lnTo>
                  <a:lnTo>
                    <a:pt x="2790571" y="416102"/>
                  </a:lnTo>
                  <a:lnTo>
                    <a:pt x="2812821" y="453339"/>
                  </a:lnTo>
                  <a:lnTo>
                    <a:pt x="2826943" y="497052"/>
                  </a:lnTo>
                  <a:lnTo>
                    <a:pt x="2831896" y="546608"/>
                  </a:lnTo>
                  <a:lnTo>
                    <a:pt x="2831896" y="222211"/>
                  </a:lnTo>
                  <a:lnTo>
                    <a:pt x="2786900" y="203428"/>
                  </a:lnTo>
                  <a:lnTo>
                    <a:pt x="2741015" y="190512"/>
                  </a:lnTo>
                  <a:lnTo>
                    <a:pt x="2692438" y="182562"/>
                  </a:lnTo>
                  <a:lnTo>
                    <a:pt x="2641460" y="179857"/>
                  </a:lnTo>
                  <a:lnTo>
                    <a:pt x="2590482" y="182562"/>
                  </a:lnTo>
                  <a:lnTo>
                    <a:pt x="2541905" y="190512"/>
                  </a:lnTo>
                  <a:lnTo>
                    <a:pt x="2496020" y="203428"/>
                  </a:lnTo>
                  <a:lnTo>
                    <a:pt x="2453132" y="221043"/>
                  </a:lnTo>
                  <a:lnTo>
                    <a:pt x="2413508" y="243090"/>
                  </a:lnTo>
                  <a:lnTo>
                    <a:pt x="2377465" y="269303"/>
                  </a:lnTo>
                  <a:lnTo>
                    <a:pt x="2345271" y="299402"/>
                  </a:lnTo>
                  <a:lnTo>
                    <a:pt x="2317229" y="333121"/>
                  </a:lnTo>
                  <a:lnTo>
                    <a:pt x="2293632" y="370192"/>
                  </a:lnTo>
                  <a:lnTo>
                    <a:pt x="2274773" y="410349"/>
                  </a:lnTo>
                  <a:lnTo>
                    <a:pt x="2260943" y="453339"/>
                  </a:lnTo>
                  <a:lnTo>
                    <a:pt x="2252434" y="498817"/>
                  </a:lnTo>
                  <a:lnTo>
                    <a:pt x="2249525" y="546608"/>
                  </a:lnTo>
                  <a:lnTo>
                    <a:pt x="2252434" y="594385"/>
                  </a:lnTo>
                  <a:lnTo>
                    <a:pt x="2260943" y="639902"/>
                  </a:lnTo>
                  <a:lnTo>
                    <a:pt x="2274773" y="682866"/>
                  </a:lnTo>
                  <a:lnTo>
                    <a:pt x="2293632" y="723023"/>
                  </a:lnTo>
                  <a:lnTo>
                    <a:pt x="2317229" y="760095"/>
                  </a:lnTo>
                  <a:lnTo>
                    <a:pt x="2345271" y="793813"/>
                  </a:lnTo>
                  <a:lnTo>
                    <a:pt x="2377465" y="823912"/>
                  </a:lnTo>
                  <a:lnTo>
                    <a:pt x="2413508" y="850125"/>
                  </a:lnTo>
                  <a:lnTo>
                    <a:pt x="2453132" y="872172"/>
                  </a:lnTo>
                  <a:lnTo>
                    <a:pt x="2496020" y="889787"/>
                  </a:lnTo>
                  <a:lnTo>
                    <a:pt x="2541905" y="902703"/>
                  </a:lnTo>
                  <a:lnTo>
                    <a:pt x="2590482" y="910653"/>
                  </a:lnTo>
                  <a:lnTo>
                    <a:pt x="2641460" y="913358"/>
                  </a:lnTo>
                  <a:lnTo>
                    <a:pt x="2692438" y="910653"/>
                  </a:lnTo>
                  <a:lnTo>
                    <a:pt x="2741015" y="902703"/>
                  </a:lnTo>
                  <a:lnTo>
                    <a:pt x="2786900" y="889787"/>
                  </a:lnTo>
                  <a:lnTo>
                    <a:pt x="2829801" y="872172"/>
                  </a:lnTo>
                  <a:lnTo>
                    <a:pt x="2869425" y="850125"/>
                  </a:lnTo>
                  <a:lnTo>
                    <a:pt x="2905480" y="823912"/>
                  </a:lnTo>
                  <a:lnTo>
                    <a:pt x="2937675" y="793813"/>
                  </a:lnTo>
                  <a:lnTo>
                    <a:pt x="2965716" y="760095"/>
                  </a:lnTo>
                  <a:lnTo>
                    <a:pt x="2973324" y="748131"/>
                  </a:lnTo>
                  <a:lnTo>
                    <a:pt x="2989300" y="723023"/>
                  </a:lnTo>
                  <a:lnTo>
                    <a:pt x="3008160" y="682866"/>
                  </a:lnTo>
                  <a:lnTo>
                    <a:pt x="3022003" y="639876"/>
                  </a:lnTo>
                  <a:lnTo>
                    <a:pt x="3030512" y="594385"/>
                  </a:lnTo>
                  <a:lnTo>
                    <a:pt x="3033407" y="546608"/>
                  </a:lnTo>
                  <a:close/>
                </a:path>
                <a:path w="5067934" h="913764">
                  <a:moveTo>
                    <a:pt x="3654082" y="741337"/>
                  </a:moveTo>
                  <a:lnTo>
                    <a:pt x="3317557" y="741337"/>
                  </a:lnTo>
                  <a:lnTo>
                    <a:pt x="3317557" y="193967"/>
                  </a:lnTo>
                  <a:lnTo>
                    <a:pt x="3118066" y="193967"/>
                  </a:lnTo>
                  <a:lnTo>
                    <a:pt x="3118066" y="741337"/>
                  </a:lnTo>
                  <a:lnTo>
                    <a:pt x="3118066" y="898817"/>
                  </a:lnTo>
                  <a:lnTo>
                    <a:pt x="3654082" y="898817"/>
                  </a:lnTo>
                  <a:lnTo>
                    <a:pt x="3654082" y="741337"/>
                  </a:lnTo>
                  <a:close/>
                </a:path>
                <a:path w="5067934" h="913764">
                  <a:moveTo>
                    <a:pt x="4423842" y="193967"/>
                  </a:moveTo>
                  <a:lnTo>
                    <a:pt x="4228363" y="193967"/>
                  </a:lnTo>
                  <a:lnTo>
                    <a:pt x="4228363" y="569772"/>
                  </a:lnTo>
                  <a:lnTo>
                    <a:pt x="3917048" y="193967"/>
                  </a:lnTo>
                  <a:lnTo>
                    <a:pt x="3752799" y="193967"/>
                  </a:lnTo>
                  <a:lnTo>
                    <a:pt x="3752799" y="899248"/>
                  </a:lnTo>
                  <a:lnTo>
                    <a:pt x="3948277" y="899248"/>
                  </a:lnTo>
                  <a:lnTo>
                    <a:pt x="3948277" y="523430"/>
                  </a:lnTo>
                  <a:lnTo>
                    <a:pt x="4259605" y="899248"/>
                  </a:lnTo>
                  <a:lnTo>
                    <a:pt x="4423842" y="899248"/>
                  </a:lnTo>
                  <a:lnTo>
                    <a:pt x="4423842" y="193967"/>
                  </a:lnTo>
                  <a:close/>
                </a:path>
                <a:path w="5067934" h="913764">
                  <a:moveTo>
                    <a:pt x="5067668" y="601535"/>
                  </a:moveTo>
                  <a:lnTo>
                    <a:pt x="5063998" y="548220"/>
                  </a:lnTo>
                  <a:lnTo>
                    <a:pt x="5053139" y="501675"/>
                  </a:lnTo>
                  <a:lnTo>
                    <a:pt x="5051336" y="497649"/>
                  </a:lnTo>
                  <a:lnTo>
                    <a:pt x="5035296" y="461759"/>
                  </a:lnTo>
                  <a:lnTo>
                    <a:pt x="5010696" y="428332"/>
                  </a:lnTo>
                  <a:lnTo>
                    <a:pt x="4979530" y="401281"/>
                  </a:lnTo>
                  <a:lnTo>
                    <a:pt x="4942027" y="380479"/>
                  </a:lnTo>
                  <a:lnTo>
                    <a:pt x="4898377" y="365772"/>
                  </a:lnTo>
                  <a:lnTo>
                    <a:pt x="4848822" y="357047"/>
                  </a:lnTo>
                  <a:lnTo>
                    <a:pt x="4793551" y="354164"/>
                  </a:lnTo>
                  <a:lnTo>
                    <a:pt x="4742548" y="356755"/>
                  </a:lnTo>
                  <a:lnTo>
                    <a:pt x="4691634" y="364413"/>
                  </a:lnTo>
                  <a:lnTo>
                    <a:pt x="4642574" y="377024"/>
                  </a:lnTo>
                  <a:lnTo>
                    <a:pt x="4597120" y="394436"/>
                  </a:lnTo>
                  <a:lnTo>
                    <a:pt x="4557039" y="416496"/>
                  </a:lnTo>
                  <a:lnTo>
                    <a:pt x="4620374" y="544156"/>
                  </a:lnTo>
                  <a:lnTo>
                    <a:pt x="4651311" y="524776"/>
                  </a:lnTo>
                  <a:lnTo>
                    <a:pt x="4687544" y="510133"/>
                  </a:lnTo>
                  <a:lnTo>
                    <a:pt x="4726559" y="500875"/>
                  </a:lnTo>
                  <a:lnTo>
                    <a:pt x="4765853" y="497649"/>
                  </a:lnTo>
                  <a:lnTo>
                    <a:pt x="4814519" y="503288"/>
                  </a:lnTo>
                  <a:lnTo>
                    <a:pt x="4849457" y="519785"/>
                  </a:lnTo>
                  <a:lnTo>
                    <a:pt x="4871047" y="546481"/>
                  </a:lnTo>
                  <a:lnTo>
                    <a:pt x="4879645" y="582739"/>
                  </a:lnTo>
                  <a:lnTo>
                    <a:pt x="4879645" y="680720"/>
                  </a:lnTo>
                  <a:lnTo>
                    <a:pt x="4879645" y="727227"/>
                  </a:lnTo>
                  <a:lnTo>
                    <a:pt x="4864697" y="754913"/>
                  </a:lnTo>
                  <a:lnTo>
                    <a:pt x="4843157" y="774344"/>
                  </a:lnTo>
                  <a:lnTo>
                    <a:pt x="4816602" y="785812"/>
                  </a:lnTo>
                  <a:lnTo>
                    <a:pt x="4786617" y="789559"/>
                  </a:lnTo>
                  <a:lnTo>
                    <a:pt x="4756861" y="785507"/>
                  </a:lnTo>
                  <a:lnTo>
                    <a:pt x="4734788" y="774230"/>
                  </a:lnTo>
                  <a:lnTo>
                    <a:pt x="4721072" y="757008"/>
                  </a:lnTo>
                  <a:lnTo>
                    <a:pt x="4716361" y="735139"/>
                  </a:lnTo>
                  <a:lnTo>
                    <a:pt x="4720704" y="712851"/>
                  </a:lnTo>
                  <a:lnTo>
                    <a:pt x="4734788" y="695680"/>
                  </a:lnTo>
                  <a:lnTo>
                    <a:pt x="4760201" y="684631"/>
                  </a:lnTo>
                  <a:lnTo>
                    <a:pt x="4798504" y="680720"/>
                  </a:lnTo>
                  <a:lnTo>
                    <a:pt x="4879645" y="680720"/>
                  </a:lnTo>
                  <a:lnTo>
                    <a:pt x="4879645" y="582739"/>
                  </a:lnTo>
                  <a:lnTo>
                    <a:pt x="4772787" y="582739"/>
                  </a:lnTo>
                  <a:lnTo>
                    <a:pt x="4707217" y="586435"/>
                  </a:lnTo>
                  <a:lnTo>
                    <a:pt x="4652784" y="597217"/>
                  </a:lnTo>
                  <a:lnTo>
                    <a:pt x="4609109" y="614680"/>
                  </a:lnTo>
                  <a:lnTo>
                    <a:pt x="4575797" y="638416"/>
                  </a:lnTo>
                  <a:lnTo>
                    <a:pt x="4538764" y="703021"/>
                  </a:lnTo>
                  <a:lnTo>
                    <a:pt x="4534281" y="743064"/>
                  </a:lnTo>
                  <a:lnTo>
                    <a:pt x="4540148" y="787603"/>
                  </a:lnTo>
                  <a:lnTo>
                    <a:pt x="4557522" y="827239"/>
                  </a:lnTo>
                  <a:lnTo>
                    <a:pt x="4585995" y="860564"/>
                  </a:lnTo>
                  <a:lnTo>
                    <a:pt x="4625175" y="886142"/>
                  </a:lnTo>
                  <a:lnTo>
                    <a:pt x="4674705" y="902538"/>
                  </a:lnTo>
                  <a:lnTo>
                    <a:pt x="4734179" y="908316"/>
                  </a:lnTo>
                  <a:lnTo>
                    <a:pt x="4788141" y="903338"/>
                  </a:lnTo>
                  <a:lnTo>
                    <a:pt x="4832642" y="888517"/>
                  </a:lnTo>
                  <a:lnTo>
                    <a:pt x="4867503" y="864069"/>
                  </a:lnTo>
                  <a:lnTo>
                    <a:pt x="4892522" y="830148"/>
                  </a:lnTo>
                  <a:lnTo>
                    <a:pt x="4892522" y="899414"/>
                  </a:lnTo>
                  <a:lnTo>
                    <a:pt x="5067668" y="899414"/>
                  </a:lnTo>
                  <a:lnTo>
                    <a:pt x="5067668" y="830148"/>
                  </a:lnTo>
                  <a:lnTo>
                    <a:pt x="5067668" y="789559"/>
                  </a:lnTo>
                  <a:lnTo>
                    <a:pt x="5067668" y="680720"/>
                  </a:lnTo>
                  <a:lnTo>
                    <a:pt x="5067668" y="601535"/>
                  </a:lnTo>
                  <a:close/>
                </a:path>
              </a:pathLst>
            </a:custGeom>
            <a:solidFill>
              <a:srgbClr val="FFFFFF"/>
            </a:solidFill>
          </p:spPr>
          <p:txBody>
            <a:bodyPr wrap="square" lIns="0" tIns="0" rIns="0" bIns="0" rtlCol="0"/>
            <a:lstStyle/>
            <a:p>
              <a:endParaRPr/>
            </a:p>
          </p:txBody>
        </p:sp>
        <p:pic>
          <p:nvPicPr>
            <p:cNvPr id="5" name="object 5"/>
            <p:cNvPicPr/>
            <p:nvPr/>
          </p:nvPicPr>
          <p:blipFill>
            <a:blip r:embed="rId3" cstate="print"/>
            <a:stretch>
              <a:fillRect/>
            </a:stretch>
          </p:blipFill>
          <p:spPr>
            <a:xfrm>
              <a:off x="14319645" y="1322407"/>
              <a:ext cx="253290" cy="253290"/>
            </a:xfrm>
            <a:prstGeom prst="rect">
              <a:avLst/>
            </a:prstGeom>
          </p:spPr>
        </p:pic>
        <p:sp>
          <p:nvSpPr>
            <p:cNvPr id="6" name="object 6"/>
            <p:cNvSpPr/>
            <p:nvPr/>
          </p:nvSpPr>
          <p:spPr>
            <a:xfrm>
              <a:off x="14030990" y="2041825"/>
              <a:ext cx="1089025" cy="549910"/>
            </a:xfrm>
            <a:custGeom>
              <a:avLst/>
              <a:gdLst/>
              <a:ahLst/>
              <a:cxnLst/>
              <a:rect l="l" t="t" r="r" b="b"/>
              <a:pathLst>
                <a:path w="1089025" h="549910">
                  <a:moveTo>
                    <a:pt x="783243" y="0"/>
                  </a:moveTo>
                  <a:lnTo>
                    <a:pt x="559522" y="0"/>
                  </a:lnTo>
                  <a:lnTo>
                    <a:pt x="537777" y="42894"/>
                  </a:lnTo>
                  <a:lnTo>
                    <a:pt x="513091" y="83554"/>
                  </a:lnTo>
                  <a:lnTo>
                    <a:pt x="485630" y="121880"/>
                  </a:lnTo>
                  <a:lnTo>
                    <a:pt x="455560" y="157772"/>
                  </a:lnTo>
                  <a:lnTo>
                    <a:pt x="423047" y="191130"/>
                  </a:lnTo>
                  <a:lnTo>
                    <a:pt x="388255" y="221854"/>
                  </a:lnTo>
                  <a:lnTo>
                    <a:pt x="351352" y="249844"/>
                  </a:lnTo>
                  <a:lnTo>
                    <a:pt x="312503" y="274999"/>
                  </a:lnTo>
                  <a:lnTo>
                    <a:pt x="271874" y="297220"/>
                  </a:lnTo>
                  <a:lnTo>
                    <a:pt x="229631" y="316406"/>
                  </a:lnTo>
                  <a:lnTo>
                    <a:pt x="185938" y="332458"/>
                  </a:lnTo>
                  <a:lnTo>
                    <a:pt x="140963" y="345275"/>
                  </a:lnTo>
                  <a:lnTo>
                    <a:pt x="94871" y="354758"/>
                  </a:lnTo>
                  <a:lnTo>
                    <a:pt x="47828" y="360805"/>
                  </a:lnTo>
                  <a:lnTo>
                    <a:pt x="0" y="363318"/>
                  </a:lnTo>
                  <a:lnTo>
                    <a:pt x="0" y="547271"/>
                  </a:lnTo>
                  <a:lnTo>
                    <a:pt x="6096" y="548197"/>
                  </a:lnTo>
                  <a:lnTo>
                    <a:pt x="21062" y="548835"/>
                  </a:lnTo>
                  <a:lnTo>
                    <a:pt x="39915" y="549204"/>
                  </a:lnTo>
                  <a:lnTo>
                    <a:pt x="57673" y="549323"/>
                  </a:lnTo>
                  <a:lnTo>
                    <a:pt x="111434" y="547831"/>
                  </a:lnTo>
                  <a:lnTo>
                    <a:pt x="164362" y="543408"/>
                  </a:lnTo>
                  <a:lnTo>
                    <a:pt x="216390" y="536132"/>
                  </a:lnTo>
                  <a:lnTo>
                    <a:pt x="267448" y="526083"/>
                  </a:lnTo>
                  <a:lnTo>
                    <a:pt x="317465" y="513340"/>
                  </a:lnTo>
                  <a:lnTo>
                    <a:pt x="366373" y="497982"/>
                  </a:lnTo>
                  <a:lnTo>
                    <a:pt x="414102" y="480088"/>
                  </a:lnTo>
                  <a:lnTo>
                    <a:pt x="460583" y="459737"/>
                  </a:lnTo>
                  <a:lnTo>
                    <a:pt x="505746" y="437008"/>
                  </a:lnTo>
                  <a:lnTo>
                    <a:pt x="549522" y="411981"/>
                  </a:lnTo>
                  <a:lnTo>
                    <a:pt x="591842" y="384733"/>
                  </a:lnTo>
                  <a:lnTo>
                    <a:pt x="632635" y="355345"/>
                  </a:lnTo>
                  <a:lnTo>
                    <a:pt x="671832" y="323895"/>
                  </a:lnTo>
                  <a:lnTo>
                    <a:pt x="707278" y="353133"/>
                  </a:lnTo>
                  <a:lnTo>
                    <a:pt x="743835" y="381639"/>
                  </a:lnTo>
                  <a:lnTo>
                    <a:pt x="781610" y="409114"/>
                  </a:lnTo>
                  <a:lnTo>
                    <a:pt x="820707" y="435256"/>
                  </a:lnTo>
                  <a:lnTo>
                    <a:pt x="861232" y="459764"/>
                  </a:lnTo>
                  <a:lnTo>
                    <a:pt x="903291" y="482339"/>
                  </a:lnTo>
                  <a:lnTo>
                    <a:pt x="946989" y="502679"/>
                  </a:lnTo>
                  <a:lnTo>
                    <a:pt x="992432" y="520483"/>
                  </a:lnTo>
                  <a:lnTo>
                    <a:pt x="1039724" y="535450"/>
                  </a:lnTo>
                  <a:lnTo>
                    <a:pt x="1088972" y="547281"/>
                  </a:lnTo>
                  <a:lnTo>
                    <a:pt x="1088972" y="300294"/>
                  </a:lnTo>
                  <a:lnTo>
                    <a:pt x="1037637" y="292190"/>
                  </a:lnTo>
                  <a:lnTo>
                    <a:pt x="988900" y="272798"/>
                  </a:lnTo>
                  <a:lnTo>
                    <a:pt x="943602" y="244561"/>
                  </a:lnTo>
                  <a:lnTo>
                    <a:pt x="902581" y="209926"/>
                  </a:lnTo>
                  <a:lnTo>
                    <a:pt x="866676" y="171338"/>
                  </a:lnTo>
                  <a:lnTo>
                    <a:pt x="836728" y="131242"/>
                  </a:lnTo>
                  <a:lnTo>
                    <a:pt x="804229" y="75814"/>
                  </a:lnTo>
                  <a:lnTo>
                    <a:pt x="791824" y="41998"/>
                  </a:lnTo>
                  <a:lnTo>
                    <a:pt x="783243" y="0"/>
                  </a:lnTo>
                  <a:close/>
                </a:path>
              </a:pathLst>
            </a:custGeom>
            <a:solidFill>
              <a:srgbClr val="FFFFFF"/>
            </a:solidFill>
          </p:spPr>
          <p:txBody>
            <a:bodyPr wrap="square" lIns="0" tIns="0" rIns="0" bIns="0" rtlCol="0"/>
            <a:lstStyle/>
            <a:p>
              <a:endParaRPr/>
            </a:p>
          </p:txBody>
        </p:sp>
        <p:pic>
          <p:nvPicPr>
            <p:cNvPr id="7" name="object 7"/>
            <p:cNvPicPr/>
            <p:nvPr/>
          </p:nvPicPr>
          <p:blipFill>
            <a:blip r:embed="rId3" cstate="print"/>
            <a:stretch>
              <a:fillRect/>
            </a:stretch>
          </p:blipFill>
          <p:spPr>
            <a:xfrm>
              <a:off x="14572936" y="2513394"/>
              <a:ext cx="253290" cy="253290"/>
            </a:xfrm>
            <a:prstGeom prst="rect">
              <a:avLst/>
            </a:prstGeom>
          </p:spPr>
        </p:pic>
      </p:grpSp>
      <p:sp>
        <p:nvSpPr>
          <p:cNvPr id="9" name="Прямоугольник 8"/>
          <p:cNvSpPr/>
          <p:nvPr/>
        </p:nvSpPr>
        <p:spPr>
          <a:xfrm>
            <a:off x="4489450" y="5423843"/>
            <a:ext cx="11506200" cy="830997"/>
          </a:xfrm>
          <a:prstGeom prst="rect">
            <a:avLst/>
          </a:prstGeom>
        </p:spPr>
        <p:txBody>
          <a:bodyPr wrap="square">
            <a:spAutoFit/>
          </a:bodyPr>
          <a:lstStyle/>
          <a:p>
            <a:pPr algn="ctr"/>
            <a:r>
              <a:rPr lang="uk-UA" sz="2400" b="1" kern="0" spc="-235" dirty="0">
                <a:solidFill>
                  <a:schemeClr val="bg1"/>
                </a:solidFill>
                <a:latin typeface="Verdana"/>
                <a:ea typeface="+mj-ea"/>
                <a:cs typeface="Verdana"/>
              </a:rPr>
              <a:t>ЗВІТ НАГЛЯДОВОЇ РАДИ </a:t>
            </a:r>
            <a:r>
              <a:rPr lang="uk-UA" sz="2400" b="1" kern="0" spc="-235" dirty="0" smtClean="0">
                <a:solidFill>
                  <a:schemeClr val="bg1"/>
                </a:solidFill>
                <a:latin typeface="Verdana"/>
                <a:ea typeface="+mj-ea"/>
                <a:cs typeface="Verdana"/>
              </a:rPr>
              <a:t> та ДИРЕКТОРА БОБФ </a:t>
            </a:r>
            <a:r>
              <a:rPr lang="uk-UA" sz="2400" b="1" kern="0" spc="-235" smtClean="0">
                <a:solidFill>
                  <a:schemeClr val="bg1"/>
                </a:solidFill>
                <a:latin typeface="Verdana"/>
                <a:ea typeface="+mj-ea"/>
                <a:cs typeface="Verdana"/>
              </a:rPr>
              <a:t>ВОЛНа  </a:t>
            </a:r>
            <a:endParaRPr lang="uk-UA" sz="2400" b="1" kern="0" spc="-235" smtClean="0">
              <a:solidFill>
                <a:schemeClr val="bg1"/>
              </a:solidFill>
              <a:latin typeface="Verdana"/>
              <a:ea typeface="+mj-ea"/>
              <a:cs typeface="Verdana"/>
            </a:endParaRPr>
          </a:p>
          <a:p>
            <a:pPr algn="ctr"/>
            <a:r>
              <a:rPr lang="uk-UA" sz="2400" b="1" kern="0" spc="-235" smtClean="0">
                <a:solidFill>
                  <a:schemeClr val="bg1"/>
                </a:solidFill>
                <a:latin typeface="Verdana"/>
                <a:ea typeface="+mj-ea"/>
                <a:cs typeface="Verdana"/>
              </a:rPr>
              <a:t> </a:t>
            </a:r>
            <a:r>
              <a:rPr lang="uk-UA" sz="2400" b="1" kern="0" spc="-235" dirty="0" smtClean="0">
                <a:solidFill>
                  <a:schemeClr val="bg1"/>
                </a:solidFill>
                <a:latin typeface="Verdana"/>
                <a:ea typeface="+mj-ea"/>
                <a:cs typeface="Verdana"/>
              </a:rPr>
              <a:t>2025 </a:t>
            </a:r>
            <a:r>
              <a:rPr lang="uk-UA" sz="2400" b="1" kern="0" spc="-235" dirty="0">
                <a:solidFill>
                  <a:schemeClr val="bg1"/>
                </a:solidFill>
                <a:latin typeface="Verdana"/>
                <a:ea typeface="+mj-ea"/>
                <a:cs typeface="Verdana"/>
              </a:rPr>
              <a:t>РІК</a:t>
            </a:r>
            <a:endParaRPr lang="ru-RU" dirty="0">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0850" y="2974112"/>
            <a:ext cx="4941771" cy="1245853"/>
          </a:xfrm>
          <a:prstGeom prst="rect">
            <a:avLst/>
          </a:prstGeom>
        </p:spPr>
        <p:txBody>
          <a:bodyPr vert="horz" wrap="square" lIns="0" tIns="14604" rIns="0" bIns="0" rtlCol="0">
            <a:spAutoFit/>
          </a:bodyPr>
          <a:lstStyle/>
          <a:p>
            <a:pPr marL="12700">
              <a:lnSpc>
                <a:spcPct val="100000"/>
              </a:lnSpc>
              <a:spcBef>
                <a:spcPts val="114"/>
              </a:spcBef>
            </a:pPr>
            <a:r>
              <a:rPr lang="uk-UA" sz="4000" spc="-285" dirty="0" smtClean="0">
                <a:latin typeface="Verdana"/>
                <a:cs typeface="Verdana"/>
              </a:rPr>
              <a:t>Статутна діяльність</a:t>
            </a:r>
            <a:endParaRPr sz="4000" dirty="0">
              <a:latin typeface="Verdana"/>
              <a:cs typeface="Verdana"/>
            </a:endParaRPr>
          </a:p>
        </p:txBody>
      </p:sp>
      <p:sp>
        <p:nvSpPr>
          <p:cNvPr id="7" name="object 12"/>
          <p:cNvSpPr txBox="1"/>
          <p:nvPr/>
        </p:nvSpPr>
        <p:spPr>
          <a:xfrm>
            <a:off x="3422650" y="854075"/>
            <a:ext cx="16459200" cy="9662004"/>
          </a:xfrm>
          <a:prstGeom prst="rect">
            <a:avLst/>
          </a:prstGeom>
        </p:spPr>
        <p:txBody>
          <a:bodyPr vert="horz" wrap="square" lIns="0" tIns="12065" rIns="0" bIns="0" rtlCol="0">
            <a:spAutoFit/>
          </a:bodyPr>
          <a:lstStyle/>
          <a:p>
            <a:pPr marL="12700" marR="23495" algn="just">
              <a:lnSpc>
                <a:spcPct val="100000"/>
              </a:lnSpc>
              <a:spcBef>
                <a:spcPts val="95"/>
              </a:spcBef>
            </a:pPr>
            <a:r>
              <a:rPr lang="ru-RU" b="1" spc="300" dirty="0" err="1" smtClean="0">
                <a:solidFill>
                  <a:schemeClr val="bg1"/>
                </a:solidFill>
                <a:latin typeface="Arial" pitchFamily="34" charset="0"/>
                <a:cs typeface="Arial" pitchFamily="34" charset="0"/>
              </a:rPr>
              <a:t>Комунікація</a:t>
            </a:r>
            <a:r>
              <a:rPr lang="ru-RU" b="1" spc="300" dirty="0" smtClean="0">
                <a:solidFill>
                  <a:schemeClr val="bg1"/>
                </a:solidFill>
                <a:latin typeface="Arial" pitchFamily="34" charset="0"/>
                <a:cs typeface="Arial" pitchFamily="34" charset="0"/>
              </a:rPr>
              <a:t> </a:t>
            </a:r>
            <a:r>
              <a:rPr lang="ru-RU" b="1" spc="300" dirty="0">
                <a:solidFill>
                  <a:schemeClr val="bg1"/>
                </a:solidFill>
                <a:latin typeface="Arial" pitchFamily="34" charset="0"/>
                <a:cs typeface="Arial" pitchFamily="34" charset="0"/>
              </a:rPr>
              <a:t>і </a:t>
            </a:r>
            <a:r>
              <a:rPr lang="ru-RU" b="1" spc="300" dirty="0" err="1">
                <a:solidFill>
                  <a:schemeClr val="bg1"/>
                </a:solidFill>
                <a:latin typeface="Arial" pitchFamily="34" charset="0"/>
                <a:cs typeface="Arial" pitchFamily="34" charset="0"/>
              </a:rPr>
              <a:t>оперативне</a:t>
            </a:r>
            <a:r>
              <a:rPr lang="ru-RU" b="1" spc="300" dirty="0">
                <a:solidFill>
                  <a:schemeClr val="bg1"/>
                </a:solidFill>
                <a:latin typeface="Arial" pitchFamily="34" charset="0"/>
                <a:cs typeface="Arial" pitchFamily="34" charset="0"/>
              </a:rPr>
              <a:t> </a:t>
            </a:r>
            <a:r>
              <a:rPr lang="ru-RU" b="1" spc="300" dirty="0" err="1">
                <a:solidFill>
                  <a:schemeClr val="bg1"/>
                </a:solidFill>
                <a:latin typeface="Arial" pitchFamily="34" charset="0"/>
                <a:cs typeface="Arial" pitchFamily="34" charset="0"/>
              </a:rPr>
              <a:t>планування</a:t>
            </a:r>
            <a:r>
              <a:rPr lang="ru-RU" b="1" spc="300" dirty="0">
                <a:solidFill>
                  <a:schemeClr val="bg1"/>
                </a:solidFill>
                <a:latin typeface="Arial" pitchFamily="34" charset="0"/>
                <a:cs typeface="Arial" pitchFamily="34" charset="0"/>
              </a:rPr>
              <a:t> : </a:t>
            </a:r>
            <a:endParaRPr lang="ru-RU" b="1" spc="300" dirty="0" smtClean="0">
              <a:solidFill>
                <a:schemeClr val="bg1"/>
              </a:solidFill>
              <a:latin typeface="Arial" pitchFamily="34" charset="0"/>
              <a:cs typeface="Arial" pitchFamily="34" charset="0"/>
            </a:endParaRPr>
          </a:p>
          <a:p>
            <a:pPr marL="12700" marR="23495" algn="just">
              <a:lnSpc>
                <a:spcPct val="100000"/>
              </a:lnSpc>
              <a:spcBef>
                <a:spcPts val="95"/>
              </a:spcBef>
            </a:pPr>
            <a:r>
              <a:rPr lang="ru-RU" spc="300" dirty="0" smtClean="0">
                <a:solidFill>
                  <a:schemeClr val="bg1"/>
                </a:solidFill>
                <a:latin typeface="Arial" pitchFamily="34" charset="0"/>
                <a:cs typeface="Arial" pitchFamily="34" charset="0"/>
              </a:rPr>
              <a:t>1</a:t>
            </a:r>
            <a:r>
              <a:rPr lang="ru-RU" spc="300" dirty="0">
                <a:solidFill>
                  <a:schemeClr val="bg1"/>
                </a:solidFill>
                <a:latin typeface="Arial" pitchFamily="34" charset="0"/>
                <a:cs typeface="Arial" pitchFamily="34" charset="0"/>
              </a:rPr>
              <a:t>) </a:t>
            </a:r>
            <a:r>
              <a:rPr lang="ru-RU" spc="300" dirty="0" err="1">
                <a:solidFill>
                  <a:schemeClr val="bg1"/>
                </a:solidFill>
                <a:latin typeface="Arial" pitchFamily="34" charset="0"/>
                <a:cs typeface="Arial" pitchFamily="34" charset="0"/>
              </a:rPr>
              <a:t>потрібно</a:t>
            </a:r>
            <a:r>
              <a:rPr lang="ru-RU" spc="300" dirty="0">
                <a:solidFill>
                  <a:schemeClr val="bg1"/>
                </a:solidFill>
                <a:latin typeface="Arial" pitchFamily="34" charset="0"/>
                <a:cs typeface="Arial" pitchFamily="34" charset="0"/>
              </a:rPr>
              <a:t> </a:t>
            </a:r>
            <a:r>
              <a:rPr lang="ru-RU" spc="300" dirty="0" err="1">
                <a:solidFill>
                  <a:schemeClr val="bg1"/>
                </a:solidFill>
                <a:latin typeface="Arial" pitchFamily="34" charset="0"/>
                <a:cs typeface="Arial" pitchFamily="34" charset="0"/>
              </a:rPr>
              <a:t>введення</a:t>
            </a:r>
            <a:r>
              <a:rPr lang="ru-RU" spc="300" dirty="0">
                <a:solidFill>
                  <a:schemeClr val="bg1"/>
                </a:solidFill>
                <a:latin typeface="Arial" pitchFamily="34" charset="0"/>
                <a:cs typeface="Arial" pitchFamily="34" charset="0"/>
              </a:rPr>
              <a:t> </a:t>
            </a:r>
            <a:r>
              <a:rPr lang="ru-RU" spc="300" dirty="0" err="1">
                <a:solidFill>
                  <a:schemeClr val="bg1"/>
                </a:solidFill>
                <a:latin typeface="Arial" pitchFamily="34" charset="0"/>
                <a:cs typeface="Arial" pitchFamily="34" charset="0"/>
              </a:rPr>
              <a:t>політики</a:t>
            </a:r>
            <a:r>
              <a:rPr lang="ru-RU" spc="300" dirty="0">
                <a:solidFill>
                  <a:schemeClr val="bg1"/>
                </a:solidFill>
                <a:latin typeface="Arial" pitchFamily="34" charset="0"/>
                <a:cs typeface="Arial" pitchFamily="34" charset="0"/>
              </a:rPr>
              <a:t> про </a:t>
            </a:r>
            <a:r>
              <a:rPr lang="ru-RU" spc="300" dirty="0" err="1">
                <a:solidFill>
                  <a:schemeClr val="bg1"/>
                </a:solidFill>
                <a:latin typeface="Arial" pitchFamily="34" charset="0"/>
                <a:cs typeface="Arial" pitchFamily="34" charset="0"/>
              </a:rPr>
              <a:t>членів</a:t>
            </a:r>
            <a:r>
              <a:rPr lang="ru-RU" spc="300" dirty="0">
                <a:solidFill>
                  <a:schemeClr val="bg1"/>
                </a:solidFill>
                <a:latin typeface="Arial" pitchFamily="34" charset="0"/>
                <a:cs typeface="Arial" pitchFamily="34" charset="0"/>
              </a:rPr>
              <a:t>/</a:t>
            </a:r>
            <a:r>
              <a:rPr lang="ru-RU" spc="300" dirty="0" err="1">
                <a:solidFill>
                  <a:schemeClr val="bg1"/>
                </a:solidFill>
                <a:latin typeface="Arial" pitchFamily="34" charset="0"/>
                <a:cs typeface="Arial" pitchFamily="34" charset="0"/>
              </a:rPr>
              <a:t>учасників</a:t>
            </a:r>
            <a:r>
              <a:rPr lang="ru-RU" spc="300" dirty="0">
                <a:solidFill>
                  <a:schemeClr val="bg1"/>
                </a:solidFill>
                <a:latin typeface="Arial" pitchFamily="34" charset="0"/>
                <a:cs typeface="Arial" pitchFamily="34" charset="0"/>
              </a:rPr>
              <a:t> </a:t>
            </a:r>
            <a:r>
              <a:rPr lang="ru-RU" spc="300" dirty="0" err="1">
                <a:solidFill>
                  <a:schemeClr val="bg1"/>
                </a:solidFill>
                <a:latin typeface="Arial" pitchFamily="34" charset="0"/>
                <a:cs typeface="Arial" pitchFamily="34" charset="0"/>
              </a:rPr>
              <a:t>організації</a:t>
            </a:r>
            <a:r>
              <a:rPr lang="ru-RU" spc="300" dirty="0">
                <a:solidFill>
                  <a:schemeClr val="bg1"/>
                </a:solidFill>
                <a:latin typeface="Arial" pitchFamily="34" charset="0"/>
                <a:cs typeface="Arial" pitchFamily="34" charset="0"/>
              </a:rPr>
              <a:t> яки </a:t>
            </a:r>
            <a:r>
              <a:rPr lang="ru-RU" spc="300" dirty="0" err="1">
                <a:solidFill>
                  <a:schemeClr val="bg1"/>
                </a:solidFill>
                <a:latin typeface="Arial" pitchFamily="34" charset="0"/>
                <a:cs typeface="Arial" pitchFamily="34" charset="0"/>
              </a:rPr>
              <a:t>будуть</a:t>
            </a:r>
            <a:r>
              <a:rPr lang="ru-RU" spc="300" dirty="0">
                <a:solidFill>
                  <a:schemeClr val="bg1"/>
                </a:solidFill>
                <a:latin typeface="Arial" pitchFamily="34" charset="0"/>
                <a:cs typeface="Arial" pitchFamily="34" charset="0"/>
              </a:rPr>
              <a:t> читко </a:t>
            </a:r>
            <a:r>
              <a:rPr lang="ru-RU" spc="300" dirty="0" err="1">
                <a:solidFill>
                  <a:schemeClr val="bg1"/>
                </a:solidFill>
                <a:latin typeface="Arial" pitchFamily="34" charset="0"/>
                <a:cs typeface="Arial" pitchFamily="34" charset="0"/>
              </a:rPr>
              <a:t>говорити</a:t>
            </a:r>
            <a:r>
              <a:rPr lang="ru-RU" spc="300" dirty="0">
                <a:solidFill>
                  <a:schemeClr val="bg1"/>
                </a:solidFill>
                <a:latin typeface="Arial" pitchFamily="34" charset="0"/>
                <a:cs typeface="Arial" pitchFamily="34" charset="0"/>
              </a:rPr>
              <a:t> </a:t>
            </a:r>
            <a:r>
              <a:rPr lang="ru-RU" spc="300" dirty="0" err="1">
                <a:solidFill>
                  <a:schemeClr val="bg1"/>
                </a:solidFill>
                <a:latin typeface="Arial" pitchFamily="34" charset="0"/>
                <a:cs typeface="Arial" pitchFamily="34" charset="0"/>
              </a:rPr>
              <a:t>що</a:t>
            </a:r>
            <a:r>
              <a:rPr lang="ru-RU" spc="300" dirty="0">
                <a:solidFill>
                  <a:schemeClr val="bg1"/>
                </a:solidFill>
                <a:latin typeface="Arial" pitchFamily="34" charset="0"/>
                <a:cs typeface="Arial" pitchFamily="34" charset="0"/>
              </a:rPr>
              <a:t> як </a:t>
            </a:r>
            <a:r>
              <a:rPr lang="ru-RU" spc="300" dirty="0" err="1">
                <a:solidFill>
                  <a:schemeClr val="bg1"/>
                </a:solidFill>
                <a:latin typeface="Arial" pitchFamily="34" charset="0"/>
                <a:cs typeface="Arial" pitchFamily="34" charset="0"/>
              </a:rPr>
              <a:t>що</a:t>
            </a:r>
            <a:r>
              <a:rPr lang="ru-RU" spc="300" dirty="0">
                <a:solidFill>
                  <a:schemeClr val="bg1"/>
                </a:solidFill>
                <a:latin typeface="Arial" pitchFamily="34" charset="0"/>
                <a:cs typeface="Arial" pitchFamily="34" charset="0"/>
              </a:rPr>
              <a:t> </a:t>
            </a:r>
            <a:r>
              <a:rPr lang="ru-RU" spc="300" dirty="0" err="1">
                <a:solidFill>
                  <a:schemeClr val="bg1"/>
                </a:solidFill>
                <a:latin typeface="Arial" pitchFamily="34" charset="0"/>
                <a:cs typeface="Arial" pitchFamily="34" charset="0"/>
              </a:rPr>
              <a:t>людина</a:t>
            </a:r>
            <a:r>
              <a:rPr lang="ru-RU" spc="300" dirty="0">
                <a:solidFill>
                  <a:schemeClr val="bg1"/>
                </a:solidFill>
                <a:latin typeface="Arial" pitchFamily="34" charset="0"/>
                <a:cs typeface="Arial" pitchFamily="34" charset="0"/>
              </a:rPr>
              <a:t> не проходить </a:t>
            </a:r>
            <a:r>
              <a:rPr lang="ru-RU" spc="300" dirty="0" err="1">
                <a:solidFill>
                  <a:schemeClr val="bg1"/>
                </a:solidFill>
                <a:latin typeface="Arial" pitchFamily="34" charset="0"/>
                <a:cs typeface="Arial" pitchFamily="34" charset="0"/>
              </a:rPr>
              <a:t>оцінку</a:t>
            </a:r>
            <a:r>
              <a:rPr lang="ru-RU" spc="300" dirty="0">
                <a:solidFill>
                  <a:schemeClr val="bg1"/>
                </a:solidFill>
                <a:latin typeface="Arial" pitchFamily="34" charset="0"/>
                <a:cs typeface="Arial" pitchFamily="34" charset="0"/>
              </a:rPr>
              <a:t> </a:t>
            </a:r>
            <a:r>
              <a:rPr lang="ru-RU" spc="300" dirty="0" err="1">
                <a:solidFill>
                  <a:schemeClr val="bg1"/>
                </a:solidFill>
                <a:latin typeface="Arial" pitchFamily="34" charset="0"/>
                <a:cs typeface="Arial" pitchFamily="34" charset="0"/>
              </a:rPr>
              <a:t>або</a:t>
            </a:r>
            <a:r>
              <a:rPr lang="ru-RU" spc="300" dirty="0">
                <a:solidFill>
                  <a:schemeClr val="bg1"/>
                </a:solidFill>
                <a:latin typeface="Arial" pitchFamily="34" charset="0"/>
                <a:cs typeface="Arial" pitchFamily="34" charset="0"/>
              </a:rPr>
              <a:t> не </a:t>
            </a:r>
            <a:r>
              <a:rPr lang="ru-RU" spc="300" dirty="0" err="1">
                <a:solidFill>
                  <a:schemeClr val="bg1"/>
                </a:solidFill>
                <a:latin typeface="Arial" pitchFamily="34" charset="0"/>
                <a:cs typeface="Arial" pitchFamily="34" charset="0"/>
              </a:rPr>
              <a:t>приймає</a:t>
            </a:r>
            <a:r>
              <a:rPr lang="ru-RU" spc="300" dirty="0">
                <a:solidFill>
                  <a:schemeClr val="bg1"/>
                </a:solidFill>
                <a:latin typeface="Arial" pitchFamily="34" charset="0"/>
                <a:cs typeface="Arial" pitchFamily="34" charset="0"/>
              </a:rPr>
              <a:t> </a:t>
            </a:r>
            <a:r>
              <a:rPr lang="ru-RU" spc="300" dirty="0" err="1">
                <a:solidFill>
                  <a:schemeClr val="bg1"/>
                </a:solidFill>
                <a:latin typeface="Arial" pitchFamily="34" charset="0"/>
                <a:cs typeface="Arial" pitchFamily="34" charset="0"/>
              </a:rPr>
              <a:t>участі</a:t>
            </a:r>
            <a:r>
              <a:rPr lang="ru-RU" spc="300" dirty="0">
                <a:solidFill>
                  <a:schemeClr val="bg1"/>
                </a:solidFill>
                <a:latin typeface="Arial" pitchFamily="34" charset="0"/>
                <a:cs typeface="Arial" pitchFamily="34" charset="0"/>
              </a:rPr>
              <a:t> у </a:t>
            </a:r>
            <a:r>
              <a:rPr lang="ru-RU" spc="300" dirty="0" err="1">
                <a:solidFill>
                  <a:schemeClr val="bg1"/>
                </a:solidFill>
                <a:latin typeface="Arial" pitchFamily="34" charset="0"/>
                <a:cs typeface="Arial" pitchFamily="34" charset="0"/>
              </a:rPr>
              <a:t>діяльності</a:t>
            </a:r>
            <a:r>
              <a:rPr lang="ru-RU" spc="300" dirty="0">
                <a:solidFill>
                  <a:schemeClr val="bg1"/>
                </a:solidFill>
                <a:latin typeface="Arial" pitchFamily="34" charset="0"/>
                <a:cs typeface="Arial" pitchFamily="34" charset="0"/>
              </a:rPr>
              <a:t> то вона </a:t>
            </a:r>
            <a:r>
              <a:rPr lang="ru-RU" spc="300" dirty="0" err="1">
                <a:solidFill>
                  <a:schemeClr val="bg1"/>
                </a:solidFill>
                <a:latin typeface="Arial" pitchFamily="34" charset="0"/>
                <a:cs typeface="Arial" pitchFamily="34" charset="0"/>
              </a:rPr>
              <a:t>або</a:t>
            </a:r>
            <a:r>
              <a:rPr lang="ru-RU" spc="300" dirty="0">
                <a:solidFill>
                  <a:schemeClr val="bg1"/>
                </a:solidFill>
                <a:latin typeface="Arial" pitchFamily="34" charset="0"/>
                <a:cs typeface="Arial" pitchFamily="34" charset="0"/>
              </a:rPr>
              <a:t> </a:t>
            </a:r>
            <a:r>
              <a:rPr lang="ru-RU" spc="300" dirty="0" err="1">
                <a:solidFill>
                  <a:schemeClr val="bg1"/>
                </a:solidFill>
                <a:latin typeface="Arial" pitchFamily="34" charset="0"/>
                <a:cs typeface="Arial" pitchFamily="34" charset="0"/>
              </a:rPr>
              <a:t>виключається</a:t>
            </a:r>
            <a:r>
              <a:rPr lang="ru-RU" spc="300" dirty="0">
                <a:solidFill>
                  <a:schemeClr val="bg1"/>
                </a:solidFill>
                <a:latin typeface="Arial" pitchFamily="34" charset="0"/>
                <a:cs typeface="Arial" pitchFamily="34" charset="0"/>
              </a:rPr>
              <a:t> </a:t>
            </a:r>
            <a:r>
              <a:rPr lang="ru-RU" spc="300" dirty="0" err="1">
                <a:solidFill>
                  <a:schemeClr val="bg1"/>
                </a:solidFill>
                <a:latin typeface="Arial" pitchFamily="34" charset="0"/>
                <a:cs typeface="Arial" pitchFamily="34" charset="0"/>
              </a:rPr>
              <a:t>або</a:t>
            </a:r>
            <a:r>
              <a:rPr lang="ru-RU" spc="300" dirty="0">
                <a:solidFill>
                  <a:schemeClr val="bg1"/>
                </a:solidFill>
                <a:latin typeface="Arial" pitchFamily="34" charset="0"/>
                <a:cs typeface="Arial" pitchFamily="34" charset="0"/>
              </a:rPr>
              <a:t> </a:t>
            </a:r>
            <a:r>
              <a:rPr lang="ru-RU" spc="300" dirty="0" err="1">
                <a:solidFill>
                  <a:schemeClr val="bg1"/>
                </a:solidFill>
                <a:latin typeface="Arial" pitchFamily="34" charset="0"/>
                <a:cs typeface="Arial" pitchFamily="34" charset="0"/>
              </a:rPr>
              <a:t>змінюється</a:t>
            </a:r>
            <a:r>
              <a:rPr lang="ru-RU" spc="300" dirty="0">
                <a:solidFill>
                  <a:schemeClr val="bg1"/>
                </a:solidFill>
                <a:latin typeface="Arial" pitchFamily="34" charset="0"/>
                <a:cs typeface="Arial" pitchFamily="34" charset="0"/>
              </a:rPr>
              <a:t>; 2) </a:t>
            </a:r>
            <a:r>
              <a:rPr lang="ru-RU" spc="300" dirty="0" err="1">
                <a:solidFill>
                  <a:schemeClr val="bg1"/>
                </a:solidFill>
                <a:latin typeface="Arial" pitchFamily="34" charset="0"/>
                <a:cs typeface="Arial" pitchFamily="34" charset="0"/>
              </a:rPr>
              <a:t>підвищення</a:t>
            </a:r>
            <a:r>
              <a:rPr lang="ru-RU" spc="300" dirty="0">
                <a:solidFill>
                  <a:schemeClr val="bg1"/>
                </a:solidFill>
                <a:latin typeface="Arial" pitchFamily="34" charset="0"/>
                <a:cs typeface="Arial" pitchFamily="34" charset="0"/>
              </a:rPr>
              <a:t> </a:t>
            </a:r>
            <a:r>
              <a:rPr lang="ru-RU" spc="300" dirty="0" err="1">
                <a:solidFill>
                  <a:schemeClr val="bg1"/>
                </a:solidFill>
                <a:latin typeface="Arial" pitchFamily="34" charset="0"/>
                <a:cs typeface="Arial" pitchFamily="34" charset="0"/>
              </a:rPr>
              <a:t>кваліфікації</a:t>
            </a:r>
            <a:r>
              <a:rPr lang="ru-RU" spc="300" dirty="0">
                <a:solidFill>
                  <a:schemeClr val="bg1"/>
                </a:solidFill>
                <a:latin typeface="Arial" pitchFamily="34" charset="0"/>
                <a:cs typeface="Arial" pitchFamily="34" charset="0"/>
              </a:rPr>
              <a:t> та </a:t>
            </a:r>
            <a:r>
              <a:rPr lang="ru-RU" spc="300" dirty="0" err="1">
                <a:solidFill>
                  <a:schemeClr val="bg1"/>
                </a:solidFill>
                <a:latin typeface="Arial" pitchFamily="34" charset="0"/>
                <a:cs typeface="Arial" pitchFamily="34" charset="0"/>
              </a:rPr>
              <a:t>навчання</a:t>
            </a:r>
            <a:r>
              <a:rPr lang="ru-RU" spc="300" dirty="0">
                <a:solidFill>
                  <a:schemeClr val="bg1"/>
                </a:solidFill>
                <a:latin typeface="Arial" pitchFamily="34" charset="0"/>
                <a:cs typeface="Arial" pitchFamily="34" charset="0"/>
              </a:rPr>
              <a:t> є </a:t>
            </a:r>
            <a:r>
              <a:rPr lang="ru-RU" spc="300" dirty="0" err="1" smtClean="0">
                <a:solidFill>
                  <a:schemeClr val="bg1"/>
                </a:solidFill>
                <a:latin typeface="Arial" pitchFamily="34" charset="0"/>
                <a:cs typeface="Arial" pitchFamily="34" charset="0"/>
              </a:rPr>
              <a:t>обовязковим</a:t>
            </a:r>
            <a:r>
              <a:rPr lang="ru-RU" spc="300" dirty="0" smtClean="0">
                <a:solidFill>
                  <a:schemeClr val="bg1"/>
                </a:solidFill>
                <a:latin typeface="Arial" pitchFamily="34" charset="0"/>
                <a:cs typeface="Arial" pitchFamily="34" charset="0"/>
              </a:rPr>
              <a:t> </a:t>
            </a:r>
            <a:r>
              <a:rPr lang="ru-RU" spc="300" dirty="0">
                <a:solidFill>
                  <a:schemeClr val="bg1"/>
                </a:solidFill>
                <a:latin typeface="Arial" pitchFamily="34" charset="0"/>
                <a:cs typeface="Arial" pitchFamily="34" charset="0"/>
              </a:rPr>
              <a:t>для </a:t>
            </a:r>
            <a:r>
              <a:rPr lang="ru-RU" spc="300" dirty="0" err="1">
                <a:solidFill>
                  <a:schemeClr val="bg1"/>
                </a:solidFill>
                <a:latin typeface="Arial" pitchFamily="34" charset="0"/>
                <a:cs typeface="Arial" pitchFamily="34" charset="0"/>
              </a:rPr>
              <a:t>всіх</a:t>
            </a:r>
            <a:r>
              <a:rPr lang="ru-RU" spc="300" dirty="0">
                <a:solidFill>
                  <a:schemeClr val="bg1"/>
                </a:solidFill>
                <a:latin typeface="Arial" pitchFamily="34" charset="0"/>
                <a:cs typeface="Arial" pitchFamily="34" charset="0"/>
              </a:rPr>
              <a:t> </a:t>
            </a:r>
            <a:r>
              <a:rPr lang="ru-RU" spc="300" dirty="0" err="1">
                <a:solidFill>
                  <a:schemeClr val="bg1"/>
                </a:solidFill>
                <a:latin typeface="Arial" pitchFamily="34" charset="0"/>
                <a:cs typeface="Arial" pitchFamily="34" charset="0"/>
              </a:rPr>
              <a:t>виконавців</a:t>
            </a:r>
            <a:r>
              <a:rPr lang="ru-RU" spc="300" dirty="0">
                <a:solidFill>
                  <a:schemeClr val="bg1"/>
                </a:solidFill>
                <a:latin typeface="Arial" pitchFamily="34" charset="0"/>
                <a:cs typeface="Arial" pitchFamily="34" charset="0"/>
              </a:rPr>
              <a:t> </a:t>
            </a:r>
            <a:r>
              <a:rPr lang="ru-RU" spc="300" dirty="0" err="1">
                <a:solidFill>
                  <a:schemeClr val="bg1"/>
                </a:solidFill>
                <a:latin typeface="Arial" pitchFamily="34" charset="0"/>
                <a:cs typeface="Arial" pitchFamily="34" charset="0"/>
              </a:rPr>
              <a:t>працівників</a:t>
            </a:r>
            <a:r>
              <a:rPr lang="ru-RU" spc="300" dirty="0">
                <a:solidFill>
                  <a:schemeClr val="bg1"/>
                </a:solidFill>
                <a:latin typeface="Arial" pitchFamily="34" charset="0"/>
                <a:cs typeface="Arial" pitchFamily="34" charset="0"/>
              </a:rPr>
              <a:t>; 3) </a:t>
            </a:r>
            <a:r>
              <a:rPr lang="ru-RU" spc="300" dirty="0" err="1">
                <a:solidFill>
                  <a:schemeClr val="bg1"/>
                </a:solidFill>
                <a:latin typeface="Arial" pitchFamily="34" charset="0"/>
                <a:cs typeface="Arial" pitchFamily="34" charset="0"/>
              </a:rPr>
              <a:t>створення</a:t>
            </a:r>
            <a:r>
              <a:rPr lang="ru-RU" spc="300" dirty="0">
                <a:solidFill>
                  <a:schemeClr val="bg1"/>
                </a:solidFill>
                <a:latin typeface="Arial" pitchFamily="34" charset="0"/>
                <a:cs typeface="Arial" pitchFamily="34" charset="0"/>
              </a:rPr>
              <a:t> не </a:t>
            </a:r>
            <a:r>
              <a:rPr lang="ru-RU" spc="300" dirty="0" err="1">
                <a:solidFill>
                  <a:schemeClr val="bg1"/>
                </a:solidFill>
                <a:latin typeface="Arial" pitchFamily="34" charset="0"/>
                <a:cs typeface="Arial" pitchFamily="34" charset="0"/>
              </a:rPr>
              <a:t>номінальної</a:t>
            </a:r>
            <a:r>
              <a:rPr lang="ru-RU" spc="300" dirty="0">
                <a:solidFill>
                  <a:schemeClr val="bg1"/>
                </a:solidFill>
                <a:latin typeface="Arial" pitchFamily="34" charset="0"/>
                <a:cs typeface="Arial" pitchFamily="34" charset="0"/>
              </a:rPr>
              <a:t> а </a:t>
            </a:r>
            <a:r>
              <a:rPr lang="ru-RU" spc="300" dirty="0" err="1">
                <a:solidFill>
                  <a:schemeClr val="bg1"/>
                </a:solidFill>
                <a:latin typeface="Arial" pitchFamily="34" charset="0"/>
                <a:cs typeface="Arial" pitchFamily="34" charset="0"/>
              </a:rPr>
              <a:t>фактичної</a:t>
            </a:r>
            <a:r>
              <a:rPr lang="ru-RU" spc="300" dirty="0">
                <a:solidFill>
                  <a:schemeClr val="bg1"/>
                </a:solidFill>
                <a:latin typeface="Arial" pitchFamily="34" charset="0"/>
                <a:cs typeface="Arial" pitchFamily="34" charset="0"/>
              </a:rPr>
              <a:t> </a:t>
            </a:r>
            <a:r>
              <a:rPr lang="ru-RU" spc="300" dirty="0" err="1">
                <a:solidFill>
                  <a:schemeClr val="bg1"/>
                </a:solidFill>
                <a:latin typeface="Arial" pitchFamily="34" charset="0"/>
                <a:cs typeface="Arial" pitchFamily="34" charset="0"/>
              </a:rPr>
              <a:t>змоги</a:t>
            </a:r>
            <a:r>
              <a:rPr lang="ru-RU" spc="300" dirty="0">
                <a:solidFill>
                  <a:schemeClr val="bg1"/>
                </a:solidFill>
                <a:latin typeface="Arial" pitchFamily="34" charset="0"/>
                <a:cs typeface="Arial" pitchFamily="34" charset="0"/>
              </a:rPr>
              <a:t> контролю за </a:t>
            </a:r>
            <a:r>
              <a:rPr lang="ru-RU" spc="300" dirty="0" err="1">
                <a:solidFill>
                  <a:schemeClr val="bg1"/>
                </a:solidFill>
                <a:latin typeface="Arial" pitchFamily="34" charset="0"/>
                <a:cs typeface="Arial" pitchFamily="34" charset="0"/>
              </a:rPr>
              <a:t>фінансовим</a:t>
            </a:r>
            <a:r>
              <a:rPr lang="ru-RU" spc="300" dirty="0">
                <a:solidFill>
                  <a:schemeClr val="bg1"/>
                </a:solidFill>
                <a:latin typeface="Arial" pitchFamily="34" charset="0"/>
                <a:cs typeface="Arial" pitchFamily="34" charset="0"/>
              </a:rPr>
              <a:t> </a:t>
            </a:r>
            <a:r>
              <a:rPr lang="ru-RU" spc="300" dirty="0" err="1">
                <a:solidFill>
                  <a:schemeClr val="bg1"/>
                </a:solidFill>
                <a:latin typeface="Arial" pitchFamily="34" charset="0"/>
                <a:cs typeface="Arial" pitchFamily="34" charset="0"/>
              </a:rPr>
              <a:t>відділом</a:t>
            </a:r>
            <a:r>
              <a:rPr lang="ru-RU" spc="300" dirty="0">
                <a:solidFill>
                  <a:schemeClr val="bg1"/>
                </a:solidFill>
                <a:latin typeface="Arial" pitchFamily="34" charset="0"/>
                <a:cs typeface="Arial" pitchFamily="34" charset="0"/>
              </a:rPr>
              <a:t> </a:t>
            </a:r>
            <a:r>
              <a:rPr lang="ru-RU" spc="300" dirty="0" err="1">
                <a:solidFill>
                  <a:schemeClr val="bg1"/>
                </a:solidFill>
                <a:latin typeface="Arial" pitchFamily="34" charset="0"/>
                <a:cs typeface="Arial" pitchFamily="34" charset="0"/>
              </a:rPr>
              <a:t>або</a:t>
            </a:r>
            <a:r>
              <a:rPr lang="ru-RU" spc="300" dirty="0">
                <a:solidFill>
                  <a:schemeClr val="bg1"/>
                </a:solidFill>
                <a:latin typeface="Arial" pitchFamily="34" charset="0"/>
                <a:cs typeface="Arial" pitchFamily="34" charset="0"/>
              </a:rPr>
              <a:t> </a:t>
            </a:r>
            <a:r>
              <a:rPr lang="ru-RU" spc="300" dirty="0" err="1">
                <a:solidFill>
                  <a:schemeClr val="bg1"/>
                </a:solidFill>
                <a:latin typeface="Arial" pitchFamily="34" charset="0"/>
                <a:cs typeface="Arial" pitchFamily="34" charset="0"/>
              </a:rPr>
              <a:t>проходженням</a:t>
            </a:r>
            <a:r>
              <a:rPr lang="ru-RU" spc="300" dirty="0">
                <a:solidFill>
                  <a:schemeClr val="bg1"/>
                </a:solidFill>
                <a:latin typeface="Arial" pitchFamily="34" charset="0"/>
                <a:cs typeface="Arial" pitchFamily="34" charset="0"/>
              </a:rPr>
              <a:t> аудиту.</a:t>
            </a:r>
          </a:p>
          <a:p>
            <a:pPr marL="12700" marR="23495" algn="just">
              <a:lnSpc>
                <a:spcPct val="100000"/>
              </a:lnSpc>
              <a:spcBef>
                <a:spcPts val="95"/>
              </a:spcBef>
            </a:pPr>
            <a:r>
              <a:rPr lang="ru-RU" b="1" spc="300" dirty="0" err="1">
                <a:solidFill>
                  <a:schemeClr val="bg1"/>
                </a:solidFill>
                <a:latin typeface="Arial" pitchFamily="34" charset="0"/>
                <a:cs typeface="Arial" pitchFamily="34" charset="0"/>
              </a:rPr>
              <a:t>Кількісна</a:t>
            </a:r>
            <a:r>
              <a:rPr lang="ru-RU" b="1" spc="300" dirty="0">
                <a:solidFill>
                  <a:schemeClr val="bg1"/>
                </a:solidFill>
                <a:latin typeface="Arial" pitchFamily="34" charset="0"/>
                <a:cs typeface="Arial" pitchFamily="34" charset="0"/>
              </a:rPr>
              <a:t> </a:t>
            </a:r>
            <a:r>
              <a:rPr lang="ru-RU" b="1" spc="300" dirty="0" err="1">
                <a:solidFill>
                  <a:schemeClr val="bg1"/>
                </a:solidFill>
                <a:latin typeface="Arial" pitchFamily="34" charset="0"/>
                <a:cs typeface="Arial" pitchFamily="34" charset="0"/>
              </a:rPr>
              <a:t>базова</a:t>
            </a:r>
            <a:r>
              <a:rPr lang="ru-RU" b="1" spc="300" dirty="0">
                <a:solidFill>
                  <a:schemeClr val="bg1"/>
                </a:solidFill>
                <a:latin typeface="Arial" pitchFamily="34" charset="0"/>
                <a:cs typeface="Arial" pitchFamily="34" charset="0"/>
              </a:rPr>
              <a:t> </a:t>
            </a:r>
            <a:r>
              <a:rPr lang="ru-RU" b="1" spc="300" dirty="0" err="1">
                <a:solidFill>
                  <a:schemeClr val="bg1"/>
                </a:solidFill>
                <a:latin typeface="Arial" pitchFamily="34" charset="0"/>
                <a:cs typeface="Arial" pitchFamily="34" charset="0"/>
              </a:rPr>
              <a:t>оцінка</a:t>
            </a:r>
            <a:r>
              <a:rPr lang="ru-RU" b="1" spc="300" dirty="0" smtClean="0">
                <a:solidFill>
                  <a:schemeClr val="bg1"/>
                </a:solidFill>
                <a:latin typeface="Arial" pitchFamily="34" charset="0"/>
                <a:cs typeface="Arial" pitchFamily="34" charset="0"/>
              </a:rPr>
              <a:t>:</a:t>
            </a:r>
            <a:endParaRPr lang="ru-RU" spc="300" dirty="0">
              <a:solidFill>
                <a:schemeClr val="bg1"/>
              </a:solidFill>
              <a:latin typeface="Arial" pitchFamily="34" charset="0"/>
              <a:cs typeface="Arial" pitchFamily="34" charset="0"/>
            </a:endParaRPr>
          </a:p>
          <a:p>
            <a:pPr marL="12700" marR="23495" algn="just">
              <a:lnSpc>
                <a:spcPct val="100000"/>
              </a:lnSpc>
              <a:spcBef>
                <a:spcPts val="95"/>
              </a:spcBef>
            </a:pPr>
            <a:r>
              <a:rPr lang="ru-RU" spc="300" dirty="0" err="1">
                <a:solidFill>
                  <a:schemeClr val="bg1"/>
                </a:solidFill>
                <a:latin typeface="Arial" pitchFamily="34" charset="0"/>
                <a:cs typeface="Arial" pitchFamily="34" charset="0"/>
              </a:rPr>
              <a:t>Представники</a:t>
            </a:r>
            <a:r>
              <a:rPr lang="ru-RU" spc="300" dirty="0">
                <a:solidFill>
                  <a:schemeClr val="bg1"/>
                </a:solidFill>
                <a:latin typeface="Arial" pitchFamily="34" charset="0"/>
                <a:cs typeface="Arial" pitchFamily="34" charset="0"/>
              </a:rPr>
              <a:t> </a:t>
            </a:r>
            <a:r>
              <a:rPr lang="ru-RU" spc="300" dirty="0" err="1">
                <a:solidFill>
                  <a:schemeClr val="bg1"/>
                </a:solidFill>
                <a:latin typeface="Arial" pitchFamily="34" charset="0"/>
                <a:cs typeface="Arial" pitchFamily="34" charset="0"/>
              </a:rPr>
              <a:t>організації</a:t>
            </a:r>
            <a:r>
              <a:rPr lang="ru-RU" spc="300" dirty="0">
                <a:solidFill>
                  <a:schemeClr val="bg1"/>
                </a:solidFill>
                <a:latin typeface="Arial" pitchFamily="34" charset="0"/>
                <a:cs typeface="Arial" pitchFamily="34" charset="0"/>
              </a:rPr>
              <a:t> </a:t>
            </a:r>
            <a:r>
              <a:rPr lang="ru-RU" spc="300" dirty="0" err="1">
                <a:solidFill>
                  <a:schemeClr val="bg1"/>
                </a:solidFill>
                <a:latin typeface="Arial" pitchFamily="34" charset="0"/>
                <a:cs typeface="Arial" pitchFamily="34" charset="0"/>
              </a:rPr>
              <a:t>працюють</a:t>
            </a:r>
            <a:r>
              <a:rPr lang="ru-RU" spc="300" dirty="0">
                <a:solidFill>
                  <a:schemeClr val="bg1"/>
                </a:solidFill>
                <a:latin typeface="Arial" pitchFamily="34" charset="0"/>
                <a:cs typeface="Arial" pitchFamily="34" charset="0"/>
              </a:rPr>
              <a:t> у </a:t>
            </a:r>
            <a:r>
              <a:rPr lang="ru-RU" spc="300" dirty="0" smtClean="0">
                <a:solidFill>
                  <a:schemeClr val="bg1"/>
                </a:solidFill>
                <a:latin typeface="Arial" pitchFamily="34" charset="0"/>
                <a:cs typeface="Arial" pitchFamily="34" charset="0"/>
              </a:rPr>
              <a:t>24 </a:t>
            </a:r>
            <a:r>
              <a:rPr lang="ru-RU" spc="300" dirty="0" err="1">
                <a:solidFill>
                  <a:schemeClr val="bg1"/>
                </a:solidFill>
                <a:latin typeface="Arial" pitchFamily="34" charset="0"/>
                <a:cs typeface="Arial" pitchFamily="34" charset="0"/>
              </a:rPr>
              <a:t>регіонах</a:t>
            </a:r>
            <a:r>
              <a:rPr lang="ru-RU" spc="300" dirty="0">
                <a:solidFill>
                  <a:schemeClr val="bg1"/>
                </a:solidFill>
                <a:latin typeface="Arial" pitchFamily="34" charset="0"/>
                <a:cs typeface="Arial" pitchFamily="34" charset="0"/>
              </a:rPr>
              <a:t> </a:t>
            </a:r>
            <a:r>
              <a:rPr lang="ru-RU" spc="300" dirty="0" err="1">
                <a:solidFill>
                  <a:schemeClr val="bg1"/>
                </a:solidFill>
                <a:latin typeface="Arial" pitchFamily="34" charset="0"/>
                <a:cs typeface="Arial" pitchFamily="34" charset="0"/>
              </a:rPr>
              <a:t>України</a:t>
            </a:r>
            <a:r>
              <a:rPr lang="ru-RU" spc="300" dirty="0">
                <a:solidFill>
                  <a:schemeClr val="bg1"/>
                </a:solidFill>
                <a:latin typeface="Arial" pitchFamily="34" charset="0"/>
                <a:cs typeface="Arial" pitchFamily="34" charset="0"/>
              </a:rPr>
              <a:t> не </a:t>
            </a:r>
            <a:r>
              <a:rPr lang="ru-RU" spc="300" dirty="0" err="1">
                <a:solidFill>
                  <a:schemeClr val="bg1"/>
                </a:solidFill>
                <a:latin typeface="Arial" pitchFamily="34" charset="0"/>
                <a:cs typeface="Arial" pitchFamily="34" charset="0"/>
              </a:rPr>
              <a:t>зважаючи</a:t>
            </a:r>
            <a:r>
              <a:rPr lang="ru-RU" spc="300" dirty="0">
                <a:solidFill>
                  <a:schemeClr val="bg1"/>
                </a:solidFill>
                <a:latin typeface="Arial" pitchFamily="34" charset="0"/>
                <a:cs typeface="Arial" pitchFamily="34" charset="0"/>
              </a:rPr>
              <a:t> на </a:t>
            </a:r>
            <a:r>
              <a:rPr lang="ru-RU" spc="300" dirty="0" err="1">
                <a:solidFill>
                  <a:schemeClr val="bg1"/>
                </a:solidFill>
                <a:latin typeface="Arial" pitchFamily="34" charset="0"/>
                <a:cs typeface="Arial" pitchFamily="34" charset="0"/>
              </a:rPr>
              <a:t>військовий</a:t>
            </a:r>
            <a:r>
              <a:rPr lang="ru-RU" spc="300" dirty="0">
                <a:solidFill>
                  <a:schemeClr val="bg1"/>
                </a:solidFill>
                <a:latin typeface="Arial" pitchFamily="34" charset="0"/>
                <a:cs typeface="Arial" pitchFamily="34" charset="0"/>
              </a:rPr>
              <a:t> стан в </a:t>
            </a:r>
            <a:r>
              <a:rPr lang="ru-RU" spc="300" dirty="0" err="1">
                <a:solidFill>
                  <a:schemeClr val="bg1"/>
                </a:solidFill>
                <a:latin typeface="Arial" pitchFamily="34" charset="0"/>
                <a:cs typeface="Arial" pitchFamily="34" charset="0"/>
              </a:rPr>
              <a:t>країні</a:t>
            </a:r>
            <a:r>
              <a:rPr lang="ru-RU" spc="300" dirty="0">
                <a:solidFill>
                  <a:schemeClr val="bg1"/>
                </a:solidFill>
                <a:latin typeface="Arial" pitchFamily="34" charset="0"/>
                <a:cs typeface="Arial" pitchFamily="34" charset="0"/>
              </a:rPr>
              <a:t>;</a:t>
            </a:r>
          </a:p>
          <a:p>
            <a:pPr marL="12700" marR="23495" algn="just">
              <a:lnSpc>
                <a:spcPct val="100000"/>
              </a:lnSpc>
              <a:spcBef>
                <a:spcPts val="95"/>
              </a:spcBef>
            </a:pPr>
            <a:r>
              <a:rPr lang="ru-RU" b="1" spc="300" dirty="0" err="1">
                <a:solidFill>
                  <a:schemeClr val="bg1"/>
                </a:solidFill>
                <a:latin typeface="Arial" pitchFamily="34" charset="0"/>
                <a:cs typeface="Arial" pitchFamily="34" charset="0"/>
              </a:rPr>
              <a:t>Надання</a:t>
            </a:r>
            <a:r>
              <a:rPr lang="ru-RU" b="1" spc="300" dirty="0">
                <a:solidFill>
                  <a:schemeClr val="bg1"/>
                </a:solidFill>
                <a:latin typeface="Arial" pitchFamily="34" charset="0"/>
                <a:cs typeface="Arial" pitchFamily="34" charset="0"/>
              </a:rPr>
              <a:t> </a:t>
            </a:r>
            <a:r>
              <a:rPr lang="ru-RU" b="1" spc="300" dirty="0" err="1">
                <a:solidFill>
                  <a:schemeClr val="bg1"/>
                </a:solidFill>
                <a:latin typeface="Arial" pitchFamily="34" charset="0"/>
                <a:cs typeface="Arial" pitchFamily="34" charset="0"/>
              </a:rPr>
              <a:t>параюридичної</a:t>
            </a:r>
            <a:r>
              <a:rPr lang="ru-RU" b="1" spc="300" dirty="0">
                <a:solidFill>
                  <a:schemeClr val="bg1"/>
                </a:solidFill>
                <a:latin typeface="Arial" pitchFamily="34" charset="0"/>
                <a:cs typeface="Arial" pitchFamily="34" charset="0"/>
              </a:rPr>
              <a:t> </a:t>
            </a:r>
            <a:r>
              <a:rPr lang="ru-RU" b="1" spc="300" dirty="0" err="1" smtClean="0">
                <a:solidFill>
                  <a:schemeClr val="bg1"/>
                </a:solidFill>
                <a:latin typeface="Arial" pitchFamily="34" charset="0"/>
                <a:cs typeface="Arial" pitchFamily="34" charset="0"/>
              </a:rPr>
              <a:t>допомоги</a:t>
            </a:r>
            <a:r>
              <a:rPr lang="ru-RU" b="1" spc="300" dirty="0">
                <a:solidFill>
                  <a:schemeClr val="bg1"/>
                </a:solidFill>
                <a:latin typeface="Arial" pitchFamily="34" charset="0"/>
                <a:cs typeface="Arial" pitchFamily="34" charset="0"/>
              </a:rPr>
              <a:t>:</a:t>
            </a:r>
          </a:p>
          <a:p>
            <a:pPr marL="12700" marR="23495" algn="just">
              <a:lnSpc>
                <a:spcPct val="100000"/>
              </a:lnSpc>
              <a:spcBef>
                <a:spcPts val="95"/>
              </a:spcBef>
            </a:pPr>
            <a:r>
              <a:rPr lang="ru-RU" spc="300" dirty="0">
                <a:solidFill>
                  <a:schemeClr val="bg1"/>
                </a:solidFill>
                <a:latin typeface="Arial" pitchFamily="34" charset="0"/>
                <a:cs typeface="Arial" pitchFamily="34" charset="0"/>
              </a:rPr>
              <a:t>РП </a:t>
            </a:r>
            <a:r>
              <a:rPr lang="ru-RU" spc="300" dirty="0" smtClean="0">
                <a:solidFill>
                  <a:schemeClr val="bg1"/>
                </a:solidFill>
                <a:latin typeface="Arial" pitchFamily="34" charset="0"/>
                <a:cs typeface="Arial" pitchFamily="34" charset="0"/>
              </a:rPr>
              <a:t>19 </a:t>
            </a:r>
            <a:r>
              <a:rPr lang="ru-RU" spc="300" dirty="0" err="1">
                <a:solidFill>
                  <a:schemeClr val="bg1"/>
                </a:solidFill>
                <a:latin typeface="Arial" pitchFamily="34" charset="0"/>
                <a:cs typeface="Arial" pitchFamily="34" charset="0"/>
              </a:rPr>
              <a:t>регіонів</a:t>
            </a:r>
            <a:r>
              <a:rPr lang="ru-RU" spc="300" dirty="0">
                <a:solidFill>
                  <a:schemeClr val="bg1"/>
                </a:solidFill>
                <a:latin typeface="Arial" pitchFamily="34" charset="0"/>
                <a:cs typeface="Arial" pitchFamily="34" charset="0"/>
              </a:rPr>
              <a:t> </a:t>
            </a:r>
            <a:r>
              <a:rPr lang="ru-RU" spc="300" dirty="0" err="1">
                <a:solidFill>
                  <a:schemeClr val="bg1"/>
                </a:solidFill>
                <a:latin typeface="Arial" pitchFamily="34" charset="0"/>
                <a:cs typeface="Arial" pitchFamily="34" charset="0"/>
              </a:rPr>
              <a:t>надають</a:t>
            </a:r>
            <a:r>
              <a:rPr lang="ru-RU" spc="300" dirty="0">
                <a:solidFill>
                  <a:schemeClr val="bg1"/>
                </a:solidFill>
                <a:latin typeface="Arial" pitchFamily="34" charset="0"/>
                <a:cs typeface="Arial" pitchFamily="34" charset="0"/>
              </a:rPr>
              <a:t> </a:t>
            </a:r>
            <a:r>
              <a:rPr lang="ru-RU" spc="300" dirty="0" err="1">
                <a:solidFill>
                  <a:schemeClr val="bg1"/>
                </a:solidFill>
                <a:latin typeface="Arial" pitchFamily="34" charset="0"/>
                <a:cs typeface="Arial" pitchFamily="34" charset="0"/>
              </a:rPr>
              <a:t>параюридичну</a:t>
            </a:r>
            <a:r>
              <a:rPr lang="ru-RU" spc="300" dirty="0">
                <a:solidFill>
                  <a:schemeClr val="bg1"/>
                </a:solidFill>
                <a:latin typeface="Arial" pitchFamily="34" charset="0"/>
                <a:cs typeface="Arial" pitchFamily="34" charset="0"/>
              </a:rPr>
              <a:t> </a:t>
            </a:r>
            <a:r>
              <a:rPr lang="ru-RU" spc="300" dirty="0" err="1">
                <a:solidFill>
                  <a:schemeClr val="bg1"/>
                </a:solidFill>
                <a:latin typeface="Arial" pitchFamily="34" charset="0"/>
                <a:cs typeface="Arial" pitchFamily="34" charset="0"/>
              </a:rPr>
              <a:t>допомогу</a:t>
            </a:r>
            <a:r>
              <a:rPr lang="ru-RU" spc="300" dirty="0">
                <a:solidFill>
                  <a:schemeClr val="bg1"/>
                </a:solidFill>
                <a:latin typeface="Arial" pitchFamily="34" charset="0"/>
                <a:cs typeface="Arial" pitchFamily="34" charset="0"/>
              </a:rPr>
              <a:t> (</a:t>
            </a:r>
            <a:r>
              <a:rPr lang="ru-RU" spc="300" dirty="0" err="1">
                <a:solidFill>
                  <a:schemeClr val="bg1"/>
                </a:solidFill>
                <a:latin typeface="Arial" pitchFamily="34" charset="0"/>
                <a:cs typeface="Arial" pitchFamily="34" charset="0"/>
              </a:rPr>
              <a:t>консультування</a:t>
            </a:r>
            <a:r>
              <a:rPr lang="ru-RU" spc="300" dirty="0">
                <a:solidFill>
                  <a:schemeClr val="bg1"/>
                </a:solidFill>
                <a:latin typeface="Arial" pitchFamily="34" charset="0"/>
                <a:cs typeface="Arial" pitchFamily="34" charset="0"/>
              </a:rPr>
              <a:t>, </a:t>
            </a:r>
            <a:r>
              <a:rPr lang="ru-RU" spc="300" dirty="0" err="1">
                <a:solidFill>
                  <a:schemeClr val="bg1"/>
                </a:solidFill>
                <a:latin typeface="Arial" pitchFamily="34" charset="0"/>
                <a:cs typeface="Arial" pitchFamily="34" charset="0"/>
              </a:rPr>
              <a:t>супровід</a:t>
            </a:r>
            <a:r>
              <a:rPr lang="ru-RU" spc="300" dirty="0">
                <a:solidFill>
                  <a:schemeClr val="bg1"/>
                </a:solidFill>
                <a:latin typeface="Arial" pitchFamily="34" charset="0"/>
                <a:cs typeface="Arial" pitchFamily="34" charset="0"/>
              </a:rPr>
              <a:t>) </a:t>
            </a:r>
            <a:r>
              <a:rPr lang="ru-RU" spc="300" dirty="0" err="1">
                <a:solidFill>
                  <a:schemeClr val="bg1"/>
                </a:solidFill>
                <a:latin typeface="Arial" pitchFamily="34" charset="0"/>
                <a:cs typeface="Arial" pitchFamily="34" charset="0"/>
              </a:rPr>
              <a:t>представникам</a:t>
            </a:r>
            <a:endParaRPr lang="ru-RU" spc="300" dirty="0">
              <a:solidFill>
                <a:schemeClr val="bg1"/>
              </a:solidFill>
              <a:latin typeface="Arial" pitchFamily="34" charset="0"/>
              <a:cs typeface="Arial" pitchFamily="34" charset="0"/>
            </a:endParaRPr>
          </a:p>
          <a:p>
            <a:pPr marL="12700" marR="23495" algn="just">
              <a:lnSpc>
                <a:spcPct val="100000"/>
              </a:lnSpc>
              <a:spcBef>
                <a:spcPts val="95"/>
              </a:spcBef>
            </a:pPr>
            <a:r>
              <a:rPr lang="ru-RU" spc="300" dirty="0" err="1">
                <a:solidFill>
                  <a:schemeClr val="bg1"/>
                </a:solidFill>
                <a:latin typeface="Arial" pitchFamily="34" charset="0"/>
                <a:cs typeface="Arial" pitchFamily="34" charset="0"/>
              </a:rPr>
              <a:t>Спільноти</a:t>
            </a:r>
            <a:r>
              <a:rPr lang="ru-RU" spc="300" dirty="0">
                <a:solidFill>
                  <a:schemeClr val="bg1"/>
                </a:solidFill>
                <a:latin typeface="Arial" pitchFamily="34" charset="0"/>
                <a:cs typeface="Arial" pitchFamily="34" charset="0"/>
              </a:rPr>
              <a:t>;</a:t>
            </a:r>
          </a:p>
          <a:p>
            <a:pPr marL="12700" marR="23495" algn="just">
              <a:lnSpc>
                <a:spcPct val="100000"/>
              </a:lnSpc>
              <a:spcBef>
                <a:spcPts val="95"/>
              </a:spcBef>
            </a:pPr>
            <a:r>
              <a:rPr lang="ru-RU" spc="300" dirty="0">
                <a:solidFill>
                  <a:schemeClr val="bg1"/>
                </a:solidFill>
                <a:latin typeface="Arial" pitchFamily="34" charset="0"/>
                <a:cs typeface="Arial" pitchFamily="34" charset="0"/>
              </a:rPr>
              <a:t> </a:t>
            </a:r>
            <a:r>
              <a:rPr lang="ru-RU" spc="300" dirty="0" smtClean="0">
                <a:solidFill>
                  <a:schemeClr val="bg1"/>
                </a:solidFill>
                <a:latin typeface="Arial" pitchFamily="34" charset="0"/>
                <a:cs typeface="Arial" pitchFamily="34" charset="0"/>
              </a:rPr>
              <a:t>24 </a:t>
            </a:r>
            <a:r>
              <a:rPr lang="ru-RU" spc="300" dirty="0">
                <a:solidFill>
                  <a:schemeClr val="bg1"/>
                </a:solidFill>
                <a:latin typeface="Arial" pitchFamily="34" charset="0"/>
                <a:cs typeface="Arial" pitchFamily="34" charset="0"/>
              </a:rPr>
              <a:t>РП (в </a:t>
            </a:r>
            <a:r>
              <a:rPr lang="ru-RU" spc="300" dirty="0" smtClean="0">
                <a:solidFill>
                  <a:schemeClr val="bg1"/>
                </a:solidFill>
                <a:latin typeface="Arial" pitchFamily="34" charset="0"/>
                <a:cs typeface="Arial" pitchFamily="34" charset="0"/>
              </a:rPr>
              <a:t>23 </a:t>
            </a:r>
            <a:r>
              <a:rPr lang="ru-RU" spc="300" dirty="0" err="1">
                <a:solidFill>
                  <a:schemeClr val="bg1"/>
                </a:solidFill>
                <a:latin typeface="Arial" pitchFamily="34" charset="0"/>
                <a:cs typeface="Arial" pitchFamily="34" charset="0"/>
              </a:rPr>
              <a:t>регіонах</a:t>
            </a:r>
            <a:r>
              <a:rPr lang="ru-RU" spc="300" dirty="0">
                <a:solidFill>
                  <a:schemeClr val="bg1"/>
                </a:solidFill>
                <a:latin typeface="Arial" pitchFamily="34" charset="0"/>
                <a:cs typeface="Arial" pitchFamily="34" charset="0"/>
              </a:rPr>
              <a:t>) </a:t>
            </a:r>
            <a:r>
              <a:rPr lang="ru-RU" spc="300" dirty="0" err="1">
                <a:solidFill>
                  <a:schemeClr val="bg1"/>
                </a:solidFill>
                <a:latin typeface="Arial" pitchFamily="34" charset="0"/>
                <a:cs typeface="Arial" pitchFamily="34" charset="0"/>
              </a:rPr>
              <a:t>залучені</a:t>
            </a:r>
            <a:r>
              <a:rPr lang="ru-RU" spc="300" dirty="0">
                <a:solidFill>
                  <a:schemeClr val="bg1"/>
                </a:solidFill>
                <a:latin typeface="Arial" pitchFamily="34" charset="0"/>
                <a:cs typeface="Arial" pitchFamily="34" charset="0"/>
              </a:rPr>
              <a:t> до </a:t>
            </a:r>
            <a:r>
              <a:rPr lang="ru-RU" spc="300" dirty="0" err="1">
                <a:solidFill>
                  <a:schemeClr val="bg1"/>
                </a:solidFill>
                <a:latin typeface="Arial" pitchFamily="34" charset="0"/>
                <a:cs typeface="Arial" pitchFamily="34" charset="0"/>
              </a:rPr>
              <a:t>процесів</a:t>
            </a:r>
            <a:r>
              <a:rPr lang="ru-RU" spc="300" dirty="0">
                <a:solidFill>
                  <a:schemeClr val="bg1"/>
                </a:solidFill>
                <a:latin typeface="Arial" pitchFamily="34" charset="0"/>
                <a:cs typeface="Arial" pitchFamily="34" charset="0"/>
              </a:rPr>
              <a:t> </a:t>
            </a:r>
            <a:r>
              <a:rPr lang="ru-RU" spc="300" dirty="0" err="1">
                <a:solidFill>
                  <a:schemeClr val="bg1"/>
                </a:solidFill>
                <a:latin typeface="Arial" pitchFamily="34" charset="0"/>
                <a:cs typeface="Arial" pitchFamily="34" charset="0"/>
              </a:rPr>
              <a:t>моніторингу</a:t>
            </a:r>
            <a:r>
              <a:rPr lang="ru-RU" spc="300" dirty="0">
                <a:solidFill>
                  <a:schemeClr val="bg1"/>
                </a:solidFill>
                <a:latin typeface="Arial" pitchFamily="34" charset="0"/>
                <a:cs typeface="Arial" pitchFamily="34" charset="0"/>
              </a:rPr>
              <a:t> і </a:t>
            </a:r>
            <a:r>
              <a:rPr lang="ru-RU" spc="300" dirty="0" err="1">
                <a:solidFill>
                  <a:schemeClr val="bg1"/>
                </a:solidFill>
                <a:latin typeface="Arial" pitchFamily="34" charset="0"/>
                <a:cs typeface="Arial" pitchFamily="34" charset="0"/>
              </a:rPr>
              <a:t>фіксації</a:t>
            </a:r>
            <a:r>
              <a:rPr lang="ru-RU" spc="300" dirty="0">
                <a:solidFill>
                  <a:schemeClr val="bg1"/>
                </a:solidFill>
                <a:latin typeface="Arial" pitchFamily="34" charset="0"/>
                <a:cs typeface="Arial" pitchFamily="34" charset="0"/>
              </a:rPr>
              <a:t> </a:t>
            </a:r>
            <a:r>
              <a:rPr lang="ru-RU" spc="300" dirty="0" err="1">
                <a:solidFill>
                  <a:schemeClr val="bg1"/>
                </a:solidFill>
                <a:latin typeface="Arial" pitchFamily="34" charset="0"/>
                <a:cs typeface="Arial" pitchFamily="34" charset="0"/>
              </a:rPr>
              <a:t>порушень</a:t>
            </a:r>
            <a:r>
              <a:rPr lang="ru-RU" spc="300" dirty="0">
                <a:solidFill>
                  <a:schemeClr val="bg1"/>
                </a:solidFill>
                <a:latin typeface="Arial" pitchFamily="34" charset="0"/>
                <a:cs typeface="Arial" pitchFamily="34" charset="0"/>
              </a:rPr>
              <a:t> прав ЛВІН та</a:t>
            </a:r>
          </a:p>
          <a:p>
            <a:pPr marL="12700" marR="23495" algn="just">
              <a:lnSpc>
                <a:spcPct val="100000"/>
              </a:lnSpc>
              <a:spcBef>
                <a:spcPts val="95"/>
              </a:spcBef>
            </a:pPr>
            <a:r>
              <a:rPr lang="ru-RU" spc="300" dirty="0" err="1">
                <a:solidFill>
                  <a:schemeClr val="bg1"/>
                </a:solidFill>
                <a:latin typeface="Arial" pitchFamily="34" charset="0"/>
                <a:cs typeface="Arial" pitchFamily="34" charset="0"/>
              </a:rPr>
              <a:t>надання</a:t>
            </a:r>
            <a:r>
              <a:rPr lang="ru-RU" spc="300" dirty="0">
                <a:solidFill>
                  <a:schemeClr val="bg1"/>
                </a:solidFill>
                <a:latin typeface="Arial" pitchFamily="34" charset="0"/>
                <a:cs typeface="Arial" pitchFamily="34" charset="0"/>
              </a:rPr>
              <a:t> </a:t>
            </a:r>
            <a:r>
              <a:rPr lang="ru-RU" spc="300" dirty="0" err="1">
                <a:solidFill>
                  <a:schemeClr val="bg1"/>
                </a:solidFill>
                <a:latin typeface="Arial" pitchFamily="34" charset="0"/>
                <a:cs typeface="Arial" pitchFamily="34" charset="0"/>
              </a:rPr>
              <a:t>параюридичної</a:t>
            </a:r>
            <a:r>
              <a:rPr lang="ru-RU" spc="300" dirty="0">
                <a:solidFill>
                  <a:schemeClr val="bg1"/>
                </a:solidFill>
                <a:latin typeface="Arial" pitchFamily="34" charset="0"/>
                <a:cs typeface="Arial" pitchFamily="34" charset="0"/>
              </a:rPr>
              <a:t> </a:t>
            </a:r>
            <a:r>
              <a:rPr lang="ru-RU" spc="300" dirty="0" err="1">
                <a:solidFill>
                  <a:schemeClr val="bg1"/>
                </a:solidFill>
                <a:latin typeface="Arial" pitchFamily="34" charset="0"/>
                <a:cs typeface="Arial" pitchFamily="34" charset="0"/>
              </a:rPr>
              <a:t>допомоги</a:t>
            </a:r>
            <a:r>
              <a:rPr lang="ru-RU" spc="300" dirty="0">
                <a:solidFill>
                  <a:schemeClr val="bg1"/>
                </a:solidFill>
                <a:latin typeface="Arial" pitchFamily="34" charset="0"/>
                <a:cs typeface="Arial" pitchFamily="34" charset="0"/>
              </a:rPr>
              <a:t> </a:t>
            </a:r>
            <a:r>
              <a:rPr lang="ru-RU" spc="300" dirty="0" err="1">
                <a:solidFill>
                  <a:schemeClr val="bg1"/>
                </a:solidFill>
                <a:latin typeface="Arial" pitchFamily="34" charset="0"/>
                <a:cs typeface="Arial" pitchFamily="34" charset="0"/>
              </a:rPr>
              <a:t>представникам</a:t>
            </a:r>
            <a:r>
              <a:rPr lang="ru-RU" spc="300" dirty="0">
                <a:solidFill>
                  <a:schemeClr val="bg1"/>
                </a:solidFill>
                <a:latin typeface="Arial" pitchFamily="34" charset="0"/>
                <a:cs typeface="Arial" pitchFamily="34" charset="0"/>
              </a:rPr>
              <a:t> </a:t>
            </a:r>
            <a:r>
              <a:rPr lang="ru-RU" spc="300" dirty="0" err="1">
                <a:solidFill>
                  <a:schemeClr val="bg1"/>
                </a:solidFill>
                <a:latin typeface="Arial" pitchFamily="34" charset="0"/>
                <a:cs typeface="Arial" pitchFamily="34" charset="0"/>
              </a:rPr>
              <a:t>спільноти</a:t>
            </a:r>
            <a:r>
              <a:rPr lang="ru-RU" spc="300" dirty="0">
                <a:solidFill>
                  <a:schemeClr val="bg1"/>
                </a:solidFill>
                <a:latin typeface="Arial" pitchFamily="34" charset="0"/>
                <a:cs typeface="Arial" pitchFamily="34" charset="0"/>
              </a:rPr>
              <a:t> за </a:t>
            </a:r>
            <a:r>
              <a:rPr lang="ru-RU" spc="300" dirty="0" err="1">
                <a:solidFill>
                  <a:schemeClr val="bg1"/>
                </a:solidFill>
                <a:latin typeface="Arial" pitchFamily="34" charset="0"/>
                <a:cs typeface="Arial" pitchFamily="34" charset="0"/>
              </a:rPr>
              <a:t>допомогою</a:t>
            </a:r>
            <a:r>
              <a:rPr lang="ru-RU" spc="300" dirty="0">
                <a:solidFill>
                  <a:schemeClr val="bg1"/>
                </a:solidFill>
                <a:latin typeface="Arial" pitchFamily="34" charset="0"/>
                <a:cs typeface="Arial" pitchFamily="34" charset="0"/>
              </a:rPr>
              <a:t> </a:t>
            </a:r>
            <a:r>
              <a:rPr lang="ru-RU" spc="300" dirty="0" err="1">
                <a:solidFill>
                  <a:schemeClr val="bg1"/>
                </a:solidFill>
                <a:latin typeface="Arial" pitchFamily="34" charset="0"/>
                <a:cs typeface="Arial" pitchFamily="34" charset="0"/>
              </a:rPr>
              <a:t>мобільного</a:t>
            </a:r>
            <a:r>
              <a:rPr lang="ru-RU" spc="300" dirty="0">
                <a:solidFill>
                  <a:schemeClr val="bg1"/>
                </a:solidFill>
                <a:latin typeface="Arial" pitchFamily="34" charset="0"/>
                <a:cs typeface="Arial" pitchFamily="34" charset="0"/>
              </a:rPr>
              <a:t> </a:t>
            </a:r>
            <a:r>
              <a:rPr lang="ru-RU" spc="300" dirty="0" err="1">
                <a:solidFill>
                  <a:schemeClr val="bg1"/>
                </a:solidFill>
                <a:latin typeface="Arial" pitchFamily="34" charset="0"/>
                <a:cs typeface="Arial" pitchFamily="34" charset="0"/>
              </a:rPr>
              <a:t>додатку</a:t>
            </a:r>
            <a:endParaRPr lang="ru-RU" spc="300" dirty="0">
              <a:solidFill>
                <a:schemeClr val="bg1"/>
              </a:solidFill>
              <a:latin typeface="Arial" pitchFamily="34" charset="0"/>
              <a:cs typeface="Arial" pitchFamily="34" charset="0"/>
            </a:endParaRPr>
          </a:p>
          <a:p>
            <a:pPr marL="12700" marR="23495" algn="just">
              <a:lnSpc>
                <a:spcPct val="100000"/>
              </a:lnSpc>
              <a:spcBef>
                <a:spcPts val="95"/>
              </a:spcBef>
            </a:pPr>
            <a:r>
              <a:rPr lang="en-US" spc="300" dirty="0" err="1" smtClean="0">
                <a:solidFill>
                  <a:schemeClr val="bg1"/>
                </a:solidFill>
                <a:latin typeface="Arial" pitchFamily="34" charset="0"/>
                <a:cs typeface="Arial" pitchFamily="34" charset="0"/>
              </a:rPr>
              <a:t>DataCheck</a:t>
            </a:r>
            <a:r>
              <a:rPr lang="ru-RU" spc="300" dirty="0" smtClean="0">
                <a:solidFill>
                  <a:schemeClr val="bg1"/>
                </a:solidFill>
                <a:latin typeface="Arial" pitchFamily="34" charset="0"/>
                <a:cs typeface="Arial" pitchFamily="34" charset="0"/>
              </a:rPr>
              <a:t>, </a:t>
            </a:r>
            <a:r>
              <a:rPr lang="ru-RU" spc="300" dirty="0" err="1" smtClean="0">
                <a:solidFill>
                  <a:schemeClr val="bg1"/>
                </a:solidFill>
                <a:latin typeface="Arial" pitchFamily="34" charset="0"/>
                <a:cs typeface="Arial" pitchFamily="34" charset="0"/>
              </a:rPr>
              <a:t>анкетування</a:t>
            </a:r>
            <a:r>
              <a:rPr lang="ru-RU" spc="300" dirty="0" smtClean="0">
                <a:solidFill>
                  <a:schemeClr val="bg1"/>
                </a:solidFill>
                <a:latin typeface="Arial" pitchFamily="34" charset="0"/>
                <a:cs typeface="Arial" pitchFamily="34" charset="0"/>
              </a:rPr>
              <a:t>, СЛМ-БОТ</a:t>
            </a:r>
            <a:r>
              <a:rPr lang="en-US" spc="300" dirty="0" smtClean="0">
                <a:solidFill>
                  <a:schemeClr val="bg1"/>
                </a:solidFill>
                <a:latin typeface="Arial" pitchFamily="34" charset="0"/>
                <a:cs typeface="Arial" pitchFamily="34" charset="0"/>
              </a:rPr>
              <a:t>;</a:t>
            </a:r>
            <a:endParaRPr lang="en-US" spc="300" dirty="0">
              <a:solidFill>
                <a:schemeClr val="bg1"/>
              </a:solidFill>
              <a:latin typeface="Arial" pitchFamily="34" charset="0"/>
              <a:cs typeface="Arial" pitchFamily="34" charset="0"/>
            </a:endParaRPr>
          </a:p>
          <a:p>
            <a:pPr marL="12700" marR="23495" algn="just">
              <a:lnSpc>
                <a:spcPct val="100000"/>
              </a:lnSpc>
              <a:spcBef>
                <a:spcPts val="95"/>
              </a:spcBef>
            </a:pPr>
            <a:endParaRPr lang="ru-RU" sz="1600" spc="300" dirty="0">
              <a:solidFill>
                <a:schemeClr val="bg1"/>
              </a:solidFill>
              <a:latin typeface="Arial" pitchFamily="34" charset="0"/>
              <a:cs typeface="Arial" pitchFamily="34" charset="0"/>
            </a:endParaRPr>
          </a:p>
          <a:p>
            <a:pPr lvl="0">
              <a:lnSpc>
                <a:spcPct val="115000"/>
              </a:lnSpc>
              <a:buClr>
                <a:prstClr val="black"/>
              </a:buClr>
              <a:buSzPts val="1100"/>
            </a:pPr>
            <a:r>
              <a:rPr lang="ru-RU" sz="1600" spc="300" dirty="0" smtClean="0">
                <a:solidFill>
                  <a:schemeClr val="bg1"/>
                </a:solidFill>
                <a:latin typeface="Arial" pitchFamily="34" charset="0"/>
                <a:cs typeface="Arial" pitchFamily="34" charset="0"/>
              </a:rPr>
              <a:t> </a:t>
            </a:r>
            <a:r>
              <a:rPr lang="uk-UA" dirty="0">
                <a:solidFill>
                  <a:prstClr val="white"/>
                </a:solidFill>
                <a:latin typeface="Arial" pitchFamily="34" charset="0"/>
                <a:cs typeface="Arial" pitchFamily="34" charset="0"/>
              </a:rPr>
              <a:t>В базу фіксації порушень прав, вчинених щодо людей з наркозалежністю, станом на 07.11.2025 року внесено 1897 звернень (плановий показник на 2025 рік – 2000 звернень), з них 1488 успішно завершено.</a:t>
            </a:r>
          </a:p>
          <a:p>
            <a:pPr lvl="0">
              <a:lnSpc>
                <a:spcPct val="115000"/>
              </a:lnSpc>
              <a:buClr>
                <a:prstClr val="black"/>
              </a:buClr>
              <a:buSzPts val="1100"/>
            </a:pPr>
            <a:endParaRPr lang="uk-UA" dirty="0">
              <a:solidFill>
                <a:prstClr val="white"/>
              </a:solidFill>
              <a:latin typeface="Arial" pitchFamily="34" charset="0"/>
              <a:cs typeface="Arial" pitchFamily="34" charset="0"/>
            </a:endParaRPr>
          </a:p>
          <a:p>
            <a:pPr lvl="0">
              <a:lnSpc>
                <a:spcPct val="115000"/>
              </a:lnSpc>
              <a:buClr>
                <a:prstClr val="black"/>
              </a:buClr>
              <a:buSzPts val="1100"/>
            </a:pPr>
            <a:r>
              <a:rPr lang="uk-UA" dirty="0">
                <a:solidFill>
                  <a:prstClr val="white"/>
                </a:solidFill>
                <a:latin typeface="Arial" pitchFamily="34" charset="0"/>
                <a:cs typeface="Arial" pitchFamily="34" charset="0"/>
              </a:rPr>
              <a:t>До юриста БО «БФ «ВОЛНА» станом на 07.11.2025 року через </a:t>
            </a:r>
            <a:r>
              <a:rPr lang="uk-UA" dirty="0" err="1">
                <a:solidFill>
                  <a:prstClr val="white"/>
                </a:solidFill>
                <a:latin typeface="Arial" pitchFamily="34" charset="0"/>
                <a:cs typeface="Arial" pitchFamily="34" charset="0"/>
              </a:rPr>
              <a:t>DataCheck</a:t>
            </a:r>
            <a:r>
              <a:rPr lang="uk-UA" dirty="0">
                <a:solidFill>
                  <a:prstClr val="white"/>
                </a:solidFill>
                <a:latin typeface="Arial" pitchFamily="34" charset="0"/>
                <a:cs typeface="Arial" pitchFamily="34" charset="0"/>
              </a:rPr>
              <a:t> було переадресовано 182 звернення (плановий показник на 2025 рік – 50 звернень), всі завершені успішно.</a:t>
            </a:r>
          </a:p>
          <a:p>
            <a:pPr lvl="0">
              <a:lnSpc>
                <a:spcPct val="115000"/>
              </a:lnSpc>
              <a:buClr>
                <a:prstClr val="black"/>
              </a:buClr>
              <a:buSzPts val="1100"/>
            </a:pPr>
            <a:endParaRPr lang="uk-UA" dirty="0">
              <a:solidFill>
                <a:prstClr val="white"/>
              </a:solidFill>
              <a:latin typeface="Arial" pitchFamily="34" charset="0"/>
              <a:ea typeface="Anonymous Pro"/>
              <a:cs typeface="Arial" pitchFamily="34" charset="0"/>
              <a:sym typeface="Anonymous Pro"/>
            </a:endParaRPr>
          </a:p>
          <a:p>
            <a:pPr lvl="0">
              <a:lnSpc>
                <a:spcPct val="115000"/>
              </a:lnSpc>
              <a:buClr>
                <a:prstClr val="black"/>
              </a:buClr>
              <a:buSzPts val="1100"/>
            </a:pPr>
            <a:r>
              <a:rPr lang="uk-UA" dirty="0">
                <a:solidFill>
                  <a:prstClr val="white"/>
                </a:solidFill>
                <a:latin typeface="Arial" pitchFamily="34" charset="0"/>
                <a:cs typeface="Arial" pitchFamily="34" charset="0"/>
              </a:rPr>
              <a:t>Найбільше звернень зафіксовано у сфері медицини (991), з них більшість стосуються правопорушень, пов’язаних із програмою ЗПТ. Крім того, надходили звернення у сфері правосуддя (369, з яких 272 – порушення, допущені правоохоронними органами), звернення, пов’язані з надзвичайними обставинами, включаючи проблеми з ТЦК та СП (224), звернення, </a:t>
            </a:r>
            <a:r>
              <a:rPr lang="uk-UA" dirty="0" err="1">
                <a:solidFill>
                  <a:prstClr val="white"/>
                </a:solidFill>
                <a:latin typeface="Arial" pitchFamily="34" charset="0"/>
                <a:cs typeface="Arial" pitchFamily="34" charset="0"/>
              </a:rPr>
              <a:t>пов</a:t>
            </a:r>
            <a:r>
              <a:rPr lang="en-US" dirty="0">
                <a:solidFill>
                  <a:prstClr val="white"/>
                </a:solidFill>
                <a:latin typeface="Arial" pitchFamily="34" charset="0"/>
                <a:cs typeface="Arial" pitchFamily="34" charset="0"/>
              </a:rPr>
              <a:t>’</a:t>
            </a:r>
            <a:r>
              <a:rPr lang="uk-UA" dirty="0" err="1">
                <a:solidFill>
                  <a:prstClr val="white"/>
                </a:solidFill>
                <a:latin typeface="Arial" pitchFamily="34" charset="0"/>
                <a:cs typeface="Arial" pitchFamily="34" charset="0"/>
              </a:rPr>
              <a:t>язані</a:t>
            </a:r>
            <a:r>
              <a:rPr lang="uk-UA" dirty="0">
                <a:solidFill>
                  <a:prstClr val="white"/>
                </a:solidFill>
                <a:latin typeface="Arial" pitchFamily="34" charset="0"/>
                <a:cs typeface="Arial" pitchFamily="34" charset="0"/>
              </a:rPr>
              <a:t> з дискримінацією у сферах роботи, громади і освіти (272) та ДКВС (12), а також поодинокі звернення в інших сферах.</a:t>
            </a:r>
          </a:p>
          <a:p>
            <a:pPr lvl="0">
              <a:lnSpc>
                <a:spcPct val="115000"/>
              </a:lnSpc>
              <a:buClr>
                <a:prstClr val="black"/>
              </a:buClr>
              <a:buSzPts val="1100"/>
            </a:pPr>
            <a:endParaRPr lang="uk-UA" dirty="0">
              <a:solidFill>
                <a:prstClr val="white"/>
              </a:solidFill>
              <a:latin typeface="Arial" pitchFamily="34" charset="0"/>
              <a:cs typeface="Arial" pitchFamily="34" charset="0"/>
            </a:endParaRPr>
          </a:p>
          <a:p>
            <a:pPr lvl="0">
              <a:lnSpc>
                <a:spcPct val="115000"/>
              </a:lnSpc>
              <a:buClr>
                <a:prstClr val="black"/>
              </a:buClr>
              <a:buSzPts val="1100"/>
            </a:pPr>
            <a:r>
              <a:rPr lang="uk-UA" dirty="0" err="1">
                <a:solidFill>
                  <a:prstClr val="white"/>
                </a:solidFill>
                <a:latin typeface="Arial" pitchFamily="34" charset="0"/>
                <a:cs typeface="Arial" pitchFamily="34" charset="0"/>
              </a:rPr>
              <a:t>Параюристи</a:t>
            </a:r>
            <a:r>
              <a:rPr lang="uk-UA" dirty="0">
                <a:solidFill>
                  <a:prstClr val="white"/>
                </a:solidFill>
                <a:latin typeface="Arial" pitchFamily="34" charset="0"/>
                <a:cs typeface="Arial" pitchFamily="34" charset="0"/>
              </a:rPr>
              <a:t> (регіональні представники БО «БФ «ВОЛНА») та юрист БО «БФ «ВОЛНА» жорстко реагують на порушення прав представників спільноти шляхом усних та письмових звернень до керівників лікувальних закладів, ЦГЗ МОЗ України, Національної поліції України, СІЗО, профільних департаментів, Офісу генерального прокурора та місцевих прокуратур, а також інших органів державної влади. Через високу репутацію організації та високу кваліфікацію і значний досвід її представників більшість звернень від БО «БФ «ВОЛНА» вирішуються успішно та оперативно, але у зв’язку з воєнним станом деякі звернення залишаються без розгляду, або ж відповіді на них надаються із значним перевищенням законодавчо встановлених строків.</a:t>
            </a:r>
          </a:p>
          <a:p>
            <a:pPr marL="12700" marR="23495" algn="just">
              <a:lnSpc>
                <a:spcPct val="100000"/>
              </a:lnSpc>
              <a:spcBef>
                <a:spcPts val="95"/>
              </a:spcBef>
            </a:pPr>
            <a:endParaRPr lang="ru-RU" sz="1600" b="1" spc="300" dirty="0">
              <a:solidFill>
                <a:schemeClr val="bg1"/>
              </a:solidFill>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6523361" y="1685812"/>
            <a:ext cx="13580744" cy="251460"/>
          </a:xfrm>
          <a:custGeom>
            <a:avLst/>
            <a:gdLst/>
            <a:ahLst/>
            <a:cxnLst/>
            <a:rect l="l" t="t" r="r" b="b"/>
            <a:pathLst>
              <a:path w="13580744" h="251460">
                <a:moveTo>
                  <a:pt x="13580738" y="0"/>
                </a:moveTo>
                <a:lnTo>
                  <a:pt x="0" y="0"/>
                </a:lnTo>
                <a:lnTo>
                  <a:pt x="0" y="251301"/>
                </a:lnTo>
                <a:lnTo>
                  <a:pt x="13580738" y="251301"/>
                </a:lnTo>
                <a:lnTo>
                  <a:pt x="13580738" y="0"/>
                </a:lnTo>
                <a:close/>
              </a:path>
            </a:pathLst>
          </a:custGeom>
          <a:solidFill>
            <a:srgbClr val="00A99D"/>
          </a:solidFill>
        </p:spPr>
        <p:txBody>
          <a:bodyPr wrap="square" lIns="0" tIns="0" rIns="0" bIns="0" rtlCol="0"/>
          <a:lstStyle/>
          <a:p>
            <a:endParaRPr/>
          </a:p>
        </p:txBody>
      </p:sp>
      <p:grpSp>
        <p:nvGrpSpPr>
          <p:cNvPr id="3" name="object 3"/>
          <p:cNvGrpSpPr/>
          <p:nvPr/>
        </p:nvGrpSpPr>
        <p:grpSpPr>
          <a:xfrm>
            <a:off x="1256504" y="1322403"/>
            <a:ext cx="534035" cy="711835"/>
            <a:chOff x="1256504" y="1322403"/>
            <a:chExt cx="534035" cy="711835"/>
          </a:xfrm>
        </p:grpSpPr>
        <p:sp>
          <p:nvSpPr>
            <p:cNvPr id="4" name="object 4"/>
            <p:cNvSpPr/>
            <p:nvPr/>
          </p:nvSpPr>
          <p:spPr>
            <a:xfrm>
              <a:off x="1256504" y="1408885"/>
              <a:ext cx="534035" cy="266700"/>
            </a:xfrm>
            <a:custGeom>
              <a:avLst/>
              <a:gdLst/>
              <a:ahLst/>
              <a:cxnLst/>
              <a:rect l="l" t="t" r="r" b="b"/>
              <a:pathLst>
                <a:path w="534035" h="266700">
                  <a:moveTo>
                    <a:pt x="514013" y="58"/>
                  </a:moveTo>
                  <a:lnTo>
                    <a:pt x="456416" y="2516"/>
                  </a:lnTo>
                  <a:lnTo>
                    <a:pt x="409272" y="9898"/>
                  </a:lnTo>
                  <a:lnTo>
                    <a:pt x="363937" y="21897"/>
                  </a:lnTo>
                  <a:lnTo>
                    <a:pt x="320580" y="38263"/>
                  </a:lnTo>
                  <a:lnTo>
                    <a:pt x="279370" y="58746"/>
                  </a:lnTo>
                  <a:lnTo>
                    <a:pt x="240476" y="83096"/>
                  </a:lnTo>
                  <a:lnTo>
                    <a:pt x="204067" y="111064"/>
                  </a:lnTo>
                  <a:lnTo>
                    <a:pt x="168863" y="82612"/>
                  </a:lnTo>
                  <a:lnTo>
                    <a:pt x="131585" y="56196"/>
                  </a:lnTo>
                  <a:lnTo>
                    <a:pt x="91502" y="33000"/>
                  </a:lnTo>
                  <a:lnTo>
                    <a:pt x="47884" y="14208"/>
                  </a:lnTo>
                  <a:lnTo>
                    <a:pt x="0" y="1005"/>
                  </a:lnTo>
                  <a:lnTo>
                    <a:pt x="0" y="122687"/>
                  </a:lnTo>
                  <a:lnTo>
                    <a:pt x="37549" y="130506"/>
                  </a:lnTo>
                  <a:lnTo>
                    <a:pt x="71086" y="149096"/>
                  </a:lnTo>
                  <a:lnTo>
                    <a:pt x="99739" y="174778"/>
                  </a:lnTo>
                  <a:lnTo>
                    <a:pt x="130856" y="218118"/>
                  </a:lnTo>
                  <a:lnTo>
                    <a:pt x="147346" y="266452"/>
                  </a:lnTo>
                  <a:lnTo>
                    <a:pt x="257552" y="266452"/>
                  </a:lnTo>
                  <a:lnTo>
                    <a:pt x="281956" y="223891"/>
                  </a:lnTo>
                  <a:lnTo>
                    <a:pt x="312164" y="186310"/>
                  </a:lnTo>
                  <a:lnTo>
                    <a:pt x="347712" y="154240"/>
                  </a:lnTo>
                  <a:lnTo>
                    <a:pt x="388135" y="128209"/>
                  </a:lnTo>
                  <a:lnTo>
                    <a:pt x="432970" y="108745"/>
                  </a:lnTo>
                  <a:lnTo>
                    <a:pt x="481751" y="96380"/>
                  </a:lnTo>
                  <a:lnTo>
                    <a:pt x="534015" y="91641"/>
                  </a:lnTo>
                  <a:lnTo>
                    <a:pt x="534015" y="1015"/>
                  </a:lnTo>
                  <a:lnTo>
                    <a:pt x="530949" y="556"/>
                  </a:lnTo>
                  <a:lnTo>
                    <a:pt x="514013" y="58"/>
                  </a:lnTo>
                  <a:close/>
                </a:path>
              </a:pathLst>
            </a:custGeom>
            <a:solidFill>
              <a:srgbClr val="00A99D"/>
            </a:solidFill>
          </p:spPr>
          <p:txBody>
            <a:bodyPr wrap="square" lIns="0" tIns="0" rIns="0" bIns="0" rtlCol="0"/>
            <a:lstStyle/>
            <a:p>
              <a:endParaRPr/>
            </a:p>
          </p:txBody>
        </p:sp>
        <p:pic>
          <p:nvPicPr>
            <p:cNvPr id="5" name="object 5"/>
            <p:cNvPicPr/>
            <p:nvPr/>
          </p:nvPicPr>
          <p:blipFill>
            <a:blip r:embed="rId2" cstate="print"/>
            <a:stretch>
              <a:fillRect/>
            </a:stretch>
          </p:blipFill>
          <p:spPr>
            <a:xfrm>
              <a:off x="1397939" y="1322403"/>
              <a:ext cx="124781" cy="124792"/>
            </a:xfrm>
            <a:prstGeom prst="rect">
              <a:avLst/>
            </a:prstGeom>
          </p:spPr>
        </p:pic>
        <p:sp>
          <p:nvSpPr>
            <p:cNvPr id="6" name="object 6"/>
            <p:cNvSpPr/>
            <p:nvPr/>
          </p:nvSpPr>
          <p:spPr>
            <a:xfrm>
              <a:off x="1256510" y="1675341"/>
              <a:ext cx="534035" cy="272415"/>
            </a:xfrm>
            <a:custGeom>
              <a:avLst/>
              <a:gdLst/>
              <a:ahLst/>
              <a:cxnLst/>
              <a:rect l="l" t="t" r="r" b="b"/>
              <a:pathLst>
                <a:path w="534035" h="272414">
                  <a:moveTo>
                    <a:pt x="385087" y="0"/>
                  </a:moveTo>
                  <a:lnTo>
                    <a:pt x="274871" y="0"/>
                  </a:lnTo>
                  <a:lnTo>
                    <a:pt x="250005" y="46171"/>
                  </a:lnTo>
                  <a:lnTo>
                    <a:pt x="218743" y="85843"/>
                  </a:lnTo>
                  <a:lnTo>
                    <a:pt x="182040" y="118837"/>
                  </a:lnTo>
                  <a:lnTo>
                    <a:pt x="140857" y="144975"/>
                  </a:lnTo>
                  <a:lnTo>
                    <a:pt x="96150" y="164079"/>
                  </a:lnTo>
                  <a:lnTo>
                    <a:pt x="48878" y="175972"/>
                  </a:lnTo>
                  <a:lnTo>
                    <a:pt x="0" y="180476"/>
                  </a:lnTo>
                  <a:lnTo>
                    <a:pt x="0" y="271101"/>
                  </a:lnTo>
                  <a:lnTo>
                    <a:pt x="2941" y="271560"/>
                  </a:lnTo>
                  <a:lnTo>
                    <a:pt x="19330" y="272058"/>
                  </a:lnTo>
                  <a:lnTo>
                    <a:pt x="28020" y="272117"/>
                  </a:lnTo>
                  <a:lnTo>
                    <a:pt x="76824" y="269601"/>
                  </a:lnTo>
                  <a:lnTo>
                    <a:pt x="124023" y="262218"/>
                  </a:lnTo>
                  <a:lnTo>
                    <a:pt x="169435" y="250219"/>
                  </a:lnTo>
                  <a:lnTo>
                    <a:pt x="212875" y="233854"/>
                  </a:lnTo>
                  <a:lnTo>
                    <a:pt x="254163" y="213371"/>
                  </a:lnTo>
                  <a:lnTo>
                    <a:pt x="293115" y="189020"/>
                  </a:lnTo>
                  <a:lnTo>
                    <a:pt x="329550" y="161052"/>
                  </a:lnTo>
                  <a:lnTo>
                    <a:pt x="364794" y="189504"/>
                  </a:lnTo>
                  <a:lnTo>
                    <a:pt x="402171" y="215921"/>
                  </a:lnTo>
                  <a:lnTo>
                    <a:pt x="442372" y="239117"/>
                  </a:lnTo>
                  <a:lnTo>
                    <a:pt x="486089" y="257908"/>
                  </a:lnTo>
                  <a:lnTo>
                    <a:pt x="534015" y="271112"/>
                  </a:lnTo>
                  <a:lnTo>
                    <a:pt x="534015" y="149430"/>
                  </a:lnTo>
                  <a:lnTo>
                    <a:pt x="496340" y="141168"/>
                  </a:lnTo>
                  <a:lnTo>
                    <a:pt x="462530" y="121606"/>
                  </a:lnTo>
                  <a:lnTo>
                    <a:pt x="433604" y="94948"/>
                  </a:lnTo>
                  <a:lnTo>
                    <a:pt x="402239" y="52191"/>
                  </a:lnTo>
                  <a:lnTo>
                    <a:pt x="389180" y="21001"/>
                  </a:lnTo>
                  <a:lnTo>
                    <a:pt x="385087" y="0"/>
                  </a:lnTo>
                  <a:close/>
                </a:path>
              </a:pathLst>
            </a:custGeom>
            <a:solidFill>
              <a:srgbClr val="00A99D"/>
            </a:solidFill>
          </p:spPr>
          <p:txBody>
            <a:bodyPr wrap="square" lIns="0" tIns="0" rIns="0" bIns="0" rtlCol="0"/>
            <a:lstStyle/>
            <a:p>
              <a:endParaRPr/>
            </a:p>
          </p:txBody>
        </p:sp>
        <p:pic>
          <p:nvPicPr>
            <p:cNvPr id="7" name="object 7"/>
            <p:cNvPicPr/>
            <p:nvPr/>
          </p:nvPicPr>
          <p:blipFill>
            <a:blip r:embed="rId3" cstate="print"/>
            <a:stretch>
              <a:fillRect/>
            </a:stretch>
          </p:blipFill>
          <p:spPr>
            <a:xfrm>
              <a:off x="1522721" y="1909149"/>
              <a:ext cx="124781" cy="124792"/>
            </a:xfrm>
            <a:prstGeom prst="rect">
              <a:avLst/>
            </a:prstGeom>
          </p:spPr>
        </p:pic>
      </p:grpSp>
      <p:sp>
        <p:nvSpPr>
          <p:cNvPr id="8" name="object 8"/>
          <p:cNvSpPr txBox="1">
            <a:spLocks noGrp="1"/>
          </p:cNvSpPr>
          <p:nvPr>
            <p:ph type="title"/>
          </p:nvPr>
        </p:nvSpPr>
        <p:spPr>
          <a:xfrm>
            <a:off x="1242261" y="2974112"/>
            <a:ext cx="4150360" cy="1861406"/>
          </a:xfrm>
          <a:prstGeom prst="rect">
            <a:avLst/>
          </a:prstGeom>
        </p:spPr>
        <p:txBody>
          <a:bodyPr vert="horz" wrap="square" lIns="0" tIns="14604" rIns="0" bIns="0" rtlCol="0">
            <a:spAutoFit/>
          </a:bodyPr>
          <a:lstStyle/>
          <a:p>
            <a:pPr marL="12700">
              <a:lnSpc>
                <a:spcPct val="100000"/>
              </a:lnSpc>
              <a:spcBef>
                <a:spcPts val="114"/>
              </a:spcBef>
            </a:pPr>
            <a:r>
              <a:rPr lang="uk-UA" sz="4000" spc="-285" dirty="0" smtClean="0">
                <a:solidFill>
                  <a:srgbClr val="00A99D"/>
                </a:solidFill>
                <a:latin typeface="Verdana"/>
                <a:cs typeface="Verdana"/>
              </a:rPr>
              <a:t>Стратегічні напрямки та діяльність</a:t>
            </a:r>
            <a:endParaRPr sz="4000" dirty="0">
              <a:latin typeface="Verdana"/>
              <a:cs typeface="Verdana"/>
            </a:endParaRPr>
          </a:p>
        </p:txBody>
      </p:sp>
      <p:sp>
        <p:nvSpPr>
          <p:cNvPr id="12" name="object 12"/>
          <p:cNvSpPr txBox="1"/>
          <p:nvPr/>
        </p:nvSpPr>
        <p:spPr>
          <a:xfrm>
            <a:off x="5708650" y="2378075"/>
            <a:ext cx="13944600" cy="8329844"/>
          </a:xfrm>
          <a:prstGeom prst="rect">
            <a:avLst/>
          </a:prstGeom>
        </p:spPr>
        <p:txBody>
          <a:bodyPr vert="horz" wrap="square" lIns="0" tIns="12065" rIns="0" bIns="0" rtlCol="0">
            <a:spAutoFit/>
          </a:bodyPr>
          <a:lstStyle/>
          <a:p>
            <a:pPr marL="469900" marR="23495" indent="-457200" algn="just">
              <a:lnSpc>
                <a:spcPct val="100000"/>
              </a:lnSpc>
              <a:spcBef>
                <a:spcPts val="95"/>
              </a:spcBef>
              <a:buFontTx/>
              <a:buChar char="-"/>
            </a:pPr>
            <a:r>
              <a:rPr lang="ru-RU" sz="1600" spc="300" dirty="0" smtClean="0">
                <a:solidFill>
                  <a:srgbClr val="1A1A1A"/>
                </a:solidFill>
                <a:latin typeface="Arial" pitchFamily="34" charset="0"/>
                <a:cs typeface="Arial" pitchFamily="34" charset="0"/>
              </a:rPr>
              <a:t>В </a:t>
            </a:r>
            <a:r>
              <a:rPr lang="ru-RU" sz="1600" spc="300" dirty="0" smtClean="0">
                <a:solidFill>
                  <a:srgbClr val="1A1A1A"/>
                </a:solidFill>
                <a:latin typeface="Arial" pitchFamily="34" charset="0"/>
                <a:cs typeface="Arial" pitchFamily="34" charset="0"/>
              </a:rPr>
              <a:t>24</a:t>
            </a:r>
            <a:r>
              <a:rPr lang="ru-RU" sz="1600" spc="300" dirty="0" smtClean="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регіонах</a:t>
            </a:r>
            <a:r>
              <a:rPr lang="ru-RU" sz="1600" spc="300" dirty="0">
                <a:solidFill>
                  <a:srgbClr val="1A1A1A"/>
                </a:solidFill>
                <a:latin typeface="Arial" pitchFamily="34" charset="0"/>
                <a:cs typeface="Arial" pitchFamily="34" charset="0"/>
              </a:rPr>
              <a:t> </a:t>
            </a:r>
            <a:r>
              <a:rPr lang="ru-RU" sz="1600" spc="300" dirty="0" err="1" smtClean="0">
                <a:solidFill>
                  <a:srgbClr val="1A1A1A"/>
                </a:solidFill>
                <a:latin typeface="Arial" pitchFamily="34" charset="0"/>
                <a:cs typeface="Arial" pitchFamily="34" charset="0"/>
              </a:rPr>
              <a:t>України</a:t>
            </a:r>
            <a:r>
              <a:rPr lang="ru-RU" sz="1600" spc="300" dirty="0" smtClean="0">
                <a:solidFill>
                  <a:srgbClr val="1A1A1A"/>
                </a:solidFill>
                <a:latin typeface="Arial" pitchFamily="34" charset="0"/>
                <a:cs typeface="Arial" pitchFamily="34" charset="0"/>
              </a:rPr>
              <a:t> ы </a:t>
            </a:r>
            <a:r>
              <a:rPr lang="ru-RU" sz="1600" spc="300" dirty="0" err="1" smtClean="0">
                <a:solidFill>
                  <a:srgbClr val="1A1A1A"/>
                </a:solidFill>
                <a:latin typeface="Arial" pitchFamily="34" charset="0"/>
                <a:cs typeface="Arial" pitchFamily="34" charset="0"/>
              </a:rPr>
              <a:t>м.Киів</a:t>
            </a:r>
            <a:r>
              <a:rPr lang="ru-RU" sz="1600" spc="300" dirty="0" smtClean="0">
                <a:solidFill>
                  <a:srgbClr val="1A1A1A"/>
                </a:solidFill>
                <a:latin typeface="Arial" pitchFamily="34" charset="0"/>
                <a:cs typeface="Arial" pitchFamily="34" charset="0"/>
              </a:rPr>
              <a:t> </a:t>
            </a:r>
            <a:r>
              <a:rPr lang="ru-RU" sz="1600" spc="300" dirty="0">
                <a:solidFill>
                  <a:srgbClr val="1A1A1A"/>
                </a:solidFill>
                <a:latin typeface="Arial" pitchFamily="34" charset="0"/>
                <a:cs typeface="Arial" pitchFamily="34" charset="0"/>
              </a:rPr>
              <a:t>створено ІГ, </a:t>
            </a:r>
            <a:r>
              <a:rPr lang="ru-RU" sz="1600" spc="300" dirty="0" err="1">
                <a:solidFill>
                  <a:srgbClr val="1A1A1A"/>
                </a:solidFill>
                <a:latin typeface="Arial" pitchFamily="34" charset="0"/>
                <a:cs typeface="Arial" pitchFamily="34" charset="0"/>
              </a:rPr>
              <a:t>які</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працюють</a:t>
            </a:r>
            <a:r>
              <a:rPr lang="ru-RU" sz="1600" spc="300" dirty="0">
                <a:solidFill>
                  <a:srgbClr val="1A1A1A"/>
                </a:solidFill>
                <a:latin typeface="Arial" pitchFamily="34" charset="0"/>
                <a:cs typeface="Arial" pitchFamily="34" charset="0"/>
              </a:rPr>
              <a:t> для </a:t>
            </a:r>
            <a:r>
              <a:rPr lang="ru-RU" sz="1600" spc="300" dirty="0" err="1">
                <a:solidFill>
                  <a:srgbClr val="1A1A1A"/>
                </a:solidFill>
                <a:latin typeface="Arial" pitchFamily="34" charset="0"/>
                <a:cs typeface="Arial" pitchFamily="34" charset="0"/>
              </a:rPr>
              <a:t>підтримки</a:t>
            </a:r>
            <a:r>
              <a:rPr lang="ru-RU" sz="1600" spc="300" dirty="0">
                <a:solidFill>
                  <a:srgbClr val="1A1A1A"/>
                </a:solidFill>
                <a:latin typeface="Arial" pitchFamily="34" charset="0"/>
                <a:cs typeface="Arial" pitchFamily="34" charset="0"/>
              </a:rPr>
              <a:t> </a:t>
            </a:r>
            <a:r>
              <a:rPr lang="ru-RU" sz="1600" spc="300" dirty="0" smtClean="0">
                <a:solidFill>
                  <a:srgbClr val="1A1A1A"/>
                </a:solidFill>
                <a:latin typeface="Arial" pitchFamily="34" charset="0"/>
                <a:cs typeface="Arial" pitchFamily="34" charset="0"/>
              </a:rPr>
              <a:t>ЛВНІ; </a:t>
            </a:r>
            <a:endParaRPr lang="ru-RU" sz="1600" spc="300" dirty="0" smtClean="0">
              <a:solidFill>
                <a:srgbClr val="1A1A1A"/>
              </a:solidFill>
              <a:latin typeface="Arial" pitchFamily="34" charset="0"/>
              <a:cs typeface="Arial" pitchFamily="34" charset="0"/>
            </a:endParaRPr>
          </a:p>
          <a:p>
            <a:pPr marL="469900" marR="23495" indent="-457200" algn="just">
              <a:lnSpc>
                <a:spcPct val="100000"/>
              </a:lnSpc>
              <a:spcBef>
                <a:spcPts val="95"/>
              </a:spcBef>
              <a:buFontTx/>
              <a:buChar char="-"/>
            </a:pPr>
            <a:r>
              <a:rPr lang="ru-RU" sz="1600" spc="300" dirty="0" err="1" smtClean="0">
                <a:solidFill>
                  <a:srgbClr val="1A1A1A"/>
                </a:solidFill>
                <a:latin typeface="Arial" pitchFamily="34" charset="0"/>
                <a:cs typeface="Arial" pitchFamily="34" charset="0"/>
              </a:rPr>
              <a:t>Підтримка</a:t>
            </a:r>
            <a:r>
              <a:rPr lang="ru-RU" sz="1600" spc="300" dirty="0" smtClean="0">
                <a:solidFill>
                  <a:srgbClr val="1A1A1A"/>
                </a:solidFill>
                <a:latin typeface="Arial" pitchFamily="34" charset="0"/>
                <a:cs typeface="Arial" pitchFamily="34" charset="0"/>
              </a:rPr>
              <a:t> та </a:t>
            </a:r>
            <a:r>
              <a:rPr lang="ru-RU" sz="1600" spc="300" dirty="0" err="1" smtClean="0">
                <a:solidFill>
                  <a:srgbClr val="1A1A1A"/>
                </a:solidFill>
                <a:latin typeface="Arial" pitchFamily="34" charset="0"/>
                <a:cs typeface="Arial" pitchFamily="34" charset="0"/>
              </a:rPr>
              <a:t>розвиток</a:t>
            </a:r>
            <a:r>
              <a:rPr lang="ru-RU" sz="1600" spc="300" dirty="0" smtClean="0">
                <a:solidFill>
                  <a:srgbClr val="1A1A1A"/>
                </a:solidFill>
                <a:latin typeface="Arial" pitchFamily="34" charset="0"/>
                <a:cs typeface="Arial" pitchFamily="34" charset="0"/>
              </a:rPr>
              <a:t> 5 </a:t>
            </a:r>
            <a:r>
              <a:rPr lang="ru-RU" sz="1600" spc="300" dirty="0" err="1">
                <a:solidFill>
                  <a:srgbClr val="1A1A1A"/>
                </a:solidFill>
                <a:latin typeface="Arial" pitchFamily="34" charset="0"/>
                <a:cs typeface="Arial" pitchFamily="34" charset="0"/>
              </a:rPr>
              <a:t>регіональних</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ресурсних</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центрів</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які</a:t>
            </a:r>
            <a:r>
              <a:rPr lang="ru-RU" sz="1600" spc="300" dirty="0">
                <a:solidFill>
                  <a:srgbClr val="1A1A1A"/>
                </a:solidFill>
                <a:latin typeface="Arial" pitchFamily="34" charset="0"/>
                <a:cs typeface="Arial" pitchFamily="34" charset="0"/>
              </a:rPr>
              <a:t> </a:t>
            </a:r>
            <a:r>
              <a:rPr lang="ru-RU" sz="1600" spc="300" dirty="0" err="1" smtClean="0">
                <a:solidFill>
                  <a:srgbClr val="1A1A1A"/>
                </a:solidFill>
                <a:latin typeface="Arial" pitchFamily="34" charset="0"/>
                <a:cs typeface="Arial" pitchFamily="34" charset="0"/>
              </a:rPr>
              <a:t>мають</a:t>
            </a:r>
            <a:r>
              <a:rPr lang="ru-RU" sz="1600" spc="300" dirty="0" smtClean="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свої</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стратегії</a:t>
            </a:r>
            <a:r>
              <a:rPr lang="ru-RU" sz="1600" spc="300" dirty="0">
                <a:solidFill>
                  <a:srgbClr val="1A1A1A"/>
                </a:solidFill>
                <a:latin typeface="Arial" pitchFamily="34" charset="0"/>
                <a:cs typeface="Arial" pitchFamily="34" charset="0"/>
              </a:rPr>
              <a:t>, та </a:t>
            </a:r>
            <a:r>
              <a:rPr lang="ru-RU" sz="1600" spc="300" dirty="0" err="1">
                <a:solidFill>
                  <a:srgbClr val="1A1A1A"/>
                </a:solidFill>
                <a:latin typeface="Arial" pitchFamily="34" charset="0"/>
                <a:cs typeface="Arial" pitchFamily="34" charset="0"/>
              </a:rPr>
              <a:t>підтримують</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адвокаційну</a:t>
            </a:r>
            <a:r>
              <a:rPr lang="ru-RU" sz="1600" spc="300" dirty="0">
                <a:solidFill>
                  <a:srgbClr val="1A1A1A"/>
                </a:solidFill>
                <a:latin typeface="Arial" pitchFamily="34" charset="0"/>
                <a:cs typeface="Arial" pitchFamily="34" charset="0"/>
              </a:rPr>
              <a:t> роботу </a:t>
            </a:r>
            <a:r>
              <a:rPr lang="ru-RU" sz="1600" spc="300" dirty="0" err="1">
                <a:solidFill>
                  <a:srgbClr val="1A1A1A"/>
                </a:solidFill>
                <a:latin typeface="Arial" pitchFamily="34" charset="0"/>
                <a:cs typeface="Arial" pitchFamily="34" charset="0"/>
              </a:rPr>
              <a:t>ініціативних</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груп</a:t>
            </a:r>
            <a:r>
              <a:rPr lang="ru-RU" sz="1600" spc="300" dirty="0">
                <a:solidFill>
                  <a:srgbClr val="1A1A1A"/>
                </a:solidFill>
                <a:latin typeface="Arial" pitchFamily="34" charset="0"/>
                <a:cs typeface="Arial" pitchFamily="34" charset="0"/>
              </a:rPr>
              <a:t> ЛЖН/ЛВН у </a:t>
            </a:r>
            <a:r>
              <a:rPr lang="ru-RU" sz="1600" spc="300" dirty="0" err="1">
                <a:solidFill>
                  <a:srgbClr val="1A1A1A"/>
                </a:solidFill>
                <a:latin typeface="Arial" pitchFamily="34" charset="0"/>
                <a:cs typeface="Arial" pitchFamily="34" charset="0"/>
              </a:rPr>
              <a:t>своїх</a:t>
            </a:r>
            <a:r>
              <a:rPr lang="ru-RU" sz="1600" spc="300" dirty="0">
                <a:solidFill>
                  <a:srgbClr val="1A1A1A"/>
                </a:solidFill>
                <a:latin typeface="Arial" pitchFamily="34" charset="0"/>
                <a:cs typeface="Arial" pitchFamily="34" charset="0"/>
              </a:rPr>
              <a:t> </a:t>
            </a:r>
            <a:r>
              <a:rPr lang="ru-RU" sz="1600" spc="300" dirty="0" err="1" smtClean="0">
                <a:solidFill>
                  <a:srgbClr val="1A1A1A"/>
                </a:solidFill>
                <a:latin typeface="Arial" pitchFamily="34" charset="0"/>
                <a:cs typeface="Arial" pitchFamily="34" charset="0"/>
              </a:rPr>
              <a:t>регіонах</a:t>
            </a:r>
            <a:r>
              <a:rPr lang="ru-RU" sz="1600" spc="300" dirty="0" smtClean="0">
                <a:solidFill>
                  <a:srgbClr val="1A1A1A"/>
                </a:solidFill>
                <a:latin typeface="Arial" pitchFamily="34" charset="0"/>
                <a:cs typeface="Arial" pitchFamily="34" charset="0"/>
              </a:rPr>
              <a:t> та </a:t>
            </a:r>
            <a:r>
              <a:rPr lang="ru-RU" sz="1600" spc="300" dirty="0" err="1" smtClean="0">
                <a:solidFill>
                  <a:srgbClr val="1A1A1A"/>
                </a:solidFill>
                <a:latin typeface="Arial" pitchFamily="34" charset="0"/>
                <a:cs typeface="Arial" pitchFamily="34" charset="0"/>
              </a:rPr>
              <a:t>виконують</a:t>
            </a:r>
            <a:r>
              <a:rPr lang="ru-RU" sz="1600" spc="300" dirty="0" smtClean="0">
                <a:solidFill>
                  <a:srgbClr val="1A1A1A"/>
                </a:solidFill>
                <a:latin typeface="Arial" pitchFamily="34" charset="0"/>
                <a:cs typeface="Arial" pitchFamily="34" charset="0"/>
              </a:rPr>
              <a:t> </a:t>
            </a:r>
            <a:r>
              <a:rPr lang="ru-RU" sz="1600" spc="300" dirty="0" err="1" smtClean="0">
                <a:solidFill>
                  <a:srgbClr val="1A1A1A"/>
                </a:solidFill>
                <a:latin typeface="Arial" pitchFamily="34" charset="0"/>
                <a:cs typeface="Arial" pitchFamily="34" charset="0"/>
              </a:rPr>
              <a:t>окремі</a:t>
            </a:r>
            <a:r>
              <a:rPr lang="ru-RU" sz="1600" spc="300" dirty="0" smtClean="0">
                <a:solidFill>
                  <a:srgbClr val="1A1A1A"/>
                </a:solidFill>
                <a:latin typeface="Arial" pitchFamily="34" charset="0"/>
                <a:cs typeface="Arial" pitchFamily="34" charset="0"/>
              </a:rPr>
              <a:t> </a:t>
            </a:r>
            <a:r>
              <a:rPr lang="ru-RU" sz="1600" spc="300" dirty="0" err="1" smtClean="0">
                <a:solidFill>
                  <a:srgbClr val="1A1A1A"/>
                </a:solidFill>
                <a:latin typeface="Arial" pitchFamily="34" charset="0"/>
                <a:cs typeface="Arial" pitchFamily="34" charset="0"/>
              </a:rPr>
              <a:t>проекти</a:t>
            </a:r>
            <a:r>
              <a:rPr lang="ru-RU" sz="1600" spc="300" dirty="0" smtClean="0">
                <a:solidFill>
                  <a:srgbClr val="1A1A1A"/>
                </a:solidFill>
                <a:latin typeface="Arial" pitchFamily="34" charset="0"/>
                <a:cs typeface="Arial" pitchFamily="34" charset="0"/>
              </a:rPr>
              <a:t> з </a:t>
            </a:r>
            <a:r>
              <a:rPr lang="ru-RU" sz="1600" spc="300" dirty="0" err="1" smtClean="0">
                <a:solidFill>
                  <a:srgbClr val="1A1A1A"/>
                </a:solidFill>
                <a:latin typeface="Arial" pitchFamily="34" charset="0"/>
                <a:cs typeface="Arial" pitchFamily="34" charset="0"/>
              </a:rPr>
              <a:t>власним</a:t>
            </a:r>
            <a:r>
              <a:rPr lang="ru-RU" sz="1600" spc="300" dirty="0" smtClean="0">
                <a:solidFill>
                  <a:srgbClr val="1A1A1A"/>
                </a:solidFill>
                <a:latin typeface="Arial" pitchFamily="34" charset="0"/>
                <a:cs typeface="Arial" pitchFamily="34" charset="0"/>
              </a:rPr>
              <a:t> </a:t>
            </a:r>
            <a:r>
              <a:rPr lang="ru-RU" sz="1600" spc="300" dirty="0" err="1" smtClean="0">
                <a:solidFill>
                  <a:srgbClr val="1A1A1A"/>
                </a:solidFill>
                <a:latin typeface="Arial" pitchFamily="34" charset="0"/>
                <a:cs typeface="Arial" pitchFamily="34" charset="0"/>
              </a:rPr>
              <a:t>фінансуванням</a:t>
            </a:r>
            <a:r>
              <a:rPr lang="ru-RU" sz="1600" spc="300" dirty="0" smtClean="0">
                <a:solidFill>
                  <a:srgbClr val="1A1A1A"/>
                </a:solidFill>
                <a:latin typeface="Arial" pitchFamily="34" charset="0"/>
                <a:cs typeface="Arial" pitchFamily="34" charset="0"/>
              </a:rPr>
              <a:t>;</a:t>
            </a:r>
            <a:endParaRPr lang="ru-RU" sz="1600" spc="300" dirty="0">
              <a:solidFill>
                <a:srgbClr val="1A1A1A"/>
              </a:solidFill>
              <a:latin typeface="Arial" pitchFamily="34" charset="0"/>
              <a:cs typeface="Arial" pitchFamily="34" charset="0"/>
            </a:endParaRPr>
          </a:p>
          <a:p>
            <a:pPr marL="469900" marR="23495" indent="-457200" algn="just">
              <a:lnSpc>
                <a:spcPct val="100000"/>
              </a:lnSpc>
              <a:spcBef>
                <a:spcPts val="95"/>
              </a:spcBef>
              <a:buFontTx/>
              <a:buChar char="-"/>
            </a:pPr>
            <a:r>
              <a:rPr lang="ru-RU" sz="1600" spc="300" dirty="0" err="1">
                <a:solidFill>
                  <a:srgbClr val="1A1A1A"/>
                </a:solidFill>
                <a:latin typeface="Arial" pitchFamily="34" charset="0"/>
                <a:cs typeface="Arial" pitchFamily="34" charset="0"/>
              </a:rPr>
              <a:t>Розбудовано</a:t>
            </a:r>
            <a:r>
              <a:rPr lang="ru-RU" sz="1600" spc="300" dirty="0">
                <a:solidFill>
                  <a:srgbClr val="1A1A1A"/>
                </a:solidFill>
                <a:latin typeface="Arial" pitchFamily="34" charset="0"/>
                <a:cs typeface="Arial" pitchFamily="34" charset="0"/>
              </a:rPr>
              <a:t> та </a:t>
            </a:r>
            <a:r>
              <a:rPr lang="ru-RU" sz="1600" spc="300" dirty="0" err="1">
                <a:solidFill>
                  <a:srgbClr val="1A1A1A"/>
                </a:solidFill>
                <a:latin typeface="Arial" pitchFamily="34" charset="0"/>
                <a:cs typeface="Arial" pitchFamily="34" charset="0"/>
              </a:rPr>
              <a:t>імплементовано</a:t>
            </a:r>
            <a:r>
              <a:rPr lang="ru-RU" sz="1600" spc="300" dirty="0">
                <a:solidFill>
                  <a:srgbClr val="1A1A1A"/>
                </a:solidFill>
                <a:latin typeface="Arial" pitchFamily="34" charset="0"/>
                <a:cs typeface="Arial" pitchFamily="34" charset="0"/>
              </a:rPr>
              <a:t> </a:t>
            </a:r>
            <a:r>
              <a:rPr lang="ru-RU" sz="1600" spc="300" dirty="0" smtClean="0">
                <a:solidFill>
                  <a:srgbClr val="1A1A1A"/>
                </a:solidFill>
                <a:latin typeface="Arial" pitchFamily="34" charset="0"/>
                <a:cs typeface="Arial" pitchFamily="34" charset="0"/>
              </a:rPr>
              <a:t>для </a:t>
            </a:r>
            <a:r>
              <a:rPr lang="ru-RU" sz="1600" spc="300" dirty="0" err="1" smtClean="0">
                <a:solidFill>
                  <a:srgbClr val="1A1A1A"/>
                </a:solidFill>
                <a:latin typeface="Arial" pitchFamily="34" charset="0"/>
                <a:cs typeface="Arial" pitchFamily="34" charset="0"/>
              </a:rPr>
              <a:t>прийняття</a:t>
            </a:r>
            <a:r>
              <a:rPr lang="ru-RU" sz="1600" spc="300" dirty="0" smtClean="0">
                <a:solidFill>
                  <a:srgbClr val="1A1A1A"/>
                </a:solidFill>
                <a:latin typeface="Arial" pitchFamily="34" charset="0"/>
                <a:cs typeface="Arial" pitchFamily="34" charset="0"/>
              </a:rPr>
              <a:t> </a:t>
            </a:r>
            <a:r>
              <a:rPr lang="ru-RU" sz="1600" spc="300" dirty="0" err="1" smtClean="0">
                <a:solidFill>
                  <a:srgbClr val="1A1A1A"/>
                </a:solidFill>
                <a:latin typeface="Arial" pitchFamily="34" charset="0"/>
                <a:cs typeface="Arial" pitchFamily="34" charset="0"/>
              </a:rPr>
              <a:t>даних</a:t>
            </a:r>
            <a:r>
              <a:rPr lang="ru-RU" sz="1600" spc="300" dirty="0" smtClean="0">
                <a:solidFill>
                  <a:srgbClr val="1A1A1A"/>
                </a:solidFill>
                <a:latin typeface="Arial" pitchFamily="34" charset="0"/>
                <a:cs typeface="Arial" pitchFamily="34" charset="0"/>
              </a:rPr>
              <a:t> СЛМ державою з метою </a:t>
            </a:r>
            <a:r>
              <a:rPr lang="ru-RU" sz="1600" spc="300" dirty="0" err="1" smtClean="0">
                <a:solidFill>
                  <a:srgbClr val="1A1A1A"/>
                </a:solidFill>
                <a:latin typeface="Arial" pitchFamily="34" charset="0"/>
                <a:cs typeface="Arial" pitchFamily="34" charset="0"/>
              </a:rPr>
              <a:t>мобільного</a:t>
            </a:r>
            <a:r>
              <a:rPr lang="ru-RU" sz="1600" spc="300" dirty="0" smtClean="0">
                <a:solidFill>
                  <a:srgbClr val="1A1A1A"/>
                </a:solidFill>
                <a:latin typeface="Arial" pitchFamily="34" charset="0"/>
                <a:cs typeface="Arial" pitchFamily="34" charset="0"/>
              </a:rPr>
              <a:t> </a:t>
            </a:r>
            <a:r>
              <a:rPr lang="ru-RU" sz="1600" spc="300" dirty="0" err="1" smtClean="0">
                <a:solidFill>
                  <a:srgbClr val="1A1A1A"/>
                </a:solidFill>
                <a:latin typeface="Arial" pitchFamily="34" charset="0"/>
                <a:cs typeface="Arial" pitchFamily="34" charset="0"/>
              </a:rPr>
              <a:t>реагування</a:t>
            </a:r>
            <a:r>
              <a:rPr lang="ru-RU" sz="1600" spc="300" dirty="0" smtClean="0">
                <a:solidFill>
                  <a:srgbClr val="1A1A1A"/>
                </a:solidFill>
                <a:latin typeface="Arial" pitchFamily="34" charset="0"/>
                <a:cs typeface="Arial" pitchFamily="34" charset="0"/>
              </a:rPr>
              <a:t> на </a:t>
            </a:r>
            <a:r>
              <a:rPr lang="ru-RU" sz="1600" spc="300" dirty="0" err="1" smtClean="0">
                <a:solidFill>
                  <a:srgbClr val="1A1A1A"/>
                </a:solidFill>
                <a:latin typeface="Arial" pitchFamily="34" charset="0"/>
                <a:cs typeface="Arial" pitchFamily="34" charset="0"/>
              </a:rPr>
              <a:t>вирішення</a:t>
            </a:r>
            <a:r>
              <a:rPr lang="ru-RU" sz="1600" spc="300" dirty="0" smtClean="0">
                <a:solidFill>
                  <a:srgbClr val="1A1A1A"/>
                </a:solidFill>
                <a:latin typeface="Arial" pitchFamily="34" charset="0"/>
                <a:cs typeface="Arial" pitchFamily="34" charset="0"/>
              </a:rPr>
              <a:t> проблем </a:t>
            </a:r>
            <a:r>
              <a:rPr lang="ru-RU" sz="1600" spc="300" dirty="0" err="1" smtClean="0">
                <a:solidFill>
                  <a:srgbClr val="1A1A1A"/>
                </a:solidFill>
                <a:latin typeface="Arial" pitchFamily="34" charset="0"/>
                <a:cs typeface="Arial" pitchFamily="34" charset="0"/>
              </a:rPr>
              <a:t>системний</a:t>
            </a:r>
            <a:r>
              <a:rPr lang="ru-RU" sz="1600" spc="300" dirty="0" smtClean="0">
                <a:solidFill>
                  <a:srgbClr val="1A1A1A"/>
                </a:solidFill>
                <a:latin typeface="Arial" pitchFamily="34" charset="0"/>
                <a:cs typeface="Arial" pitchFamily="34" charset="0"/>
              </a:rPr>
              <a:t> </a:t>
            </a:r>
            <a:r>
              <a:rPr lang="ru-RU" sz="1600" spc="300" dirty="0" err="1" smtClean="0">
                <a:solidFill>
                  <a:srgbClr val="1A1A1A"/>
                </a:solidFill>
                <a:latin typeface="Arial" pitchFamily="34" charset="0"/>
                <a:cs typeface="Arial" pitchFamily="34" charset="0"/>
              </a:rPr>
              <a:t>моніторинг</a:t>
            </a:r>
            <a:r>
              <a:rPr lang="ru-RU" sz="1600" spc="300" dirty="0" smtClean="0">
                <a:solidFill>
                  <a:srgbClr val="1A1A1A"/>
                </a:solidFill>
                <a:latin typeface="Arial" pitchFamily="34" charset="0"/>
                <a:cs typeface="Arial" pitchFamily="34" charset="0"/>
              </a:rPr>
              <a:t> силами </a:t>
            </a:r>
            <a:r>
              <a:rPr lang="ru-RU" sz="1600" spc="300" dirty="0" err="1" smtClean="0">
                <a:solidFill>
                  <a:srgbClr val="1A1A1A"/>
                </a:solidFill>
                <a:latin typeface="Arial" pitchFamily="34" charset="0"/>
                <a:cs typeface="Arial" pitchFamily="34" charset="0"/>
              </a:rPr>
              <a:t>спільноти</a:t>
            </a:r>
            <a:r>
              <a:rPr lang="ru-RU" sz="1600" spc="300" dirty="0" smtClean="0">
                <a:solidFill>
                  <a:srgbClr val="1A1A1A"/>
                </a:solidFill>
                <a:latin typeface="Arial" pitchFamily="34" charset="0"/>
                <a:cs typeface="Arial" pitchFamily="34" charset="0"/>
              </a:rPr>
              <a:t> ЛВНІ з </a:t>
            </a:r>
            <a:r>
              <a:rPr lang="ru-RU" sz="1600" spc="300" dirty="0" err="1" smtClean="0">
                <a:solidFill>
                  <a:srgbClr val="1A1A1A"/>
                </a:solidFill>
                <a:latin typeface="Arial" pitchFamily="34" charset="0"/>
                <a:cs typeface="Arial" pitchFamily="34" charset="0"/>
              </a:rPr>
              <a:t>використанням</a:t>
            </a:r>
            <a:r>
              <a:rPr lang="ru-RU" sz="1600" spc="300" dirty="0" smtClean="0">
                <a:solidFill>
                  <a:srgbClr val="1A1A1A"/>
                </a:solidFill>
                <a:latin typeface="Arial" pitchFamily="34" charset="0"/>
                <a:cs typeface="Arial" pitchFamily="34" charset="0"/>
              </a:rPr>
              <a:t> анкет, </a:t>
            </a:r>
            <a:r>
              <a:rPr lang="ru-RU" sz="1600" spc="300" dirty="0" err="1" smtClean="0">
                <a:solidFill>
                  <a:srgbClr val="1A1A1A"/>
                </a:solidFill>
                <a:latin typeface="Arial" pitchFamily="34" charset="0"/>
                <a:cs typeface="Arial" pitchFamily="34" charset="0"/>
              </a:rPr>
              <a:t>даних</a:t>
            </a:r>
            <a:r>
              <a:rPr lang="ru-RU" sz="1600" spc="300" dirty="0" smtClean="0">
                <a:solidFill>
                  <a:srgbClr val="1A1A1A"/>
                </a:solidFill>
                <a:latin typeface="Arial" pitchFamily="34" charset="0"/>
                <a:cs typeface="Arial" pitchFamily="34" charset="0"/>
              </a:rPr>
              <a:t> </a:t>
            </a:r>
            <a:r>
              <a:rPr lang="ru-RU" sz="1600" spc="300" dirty="0" err="1" smtClean="0">
                <a:solidFill>
                  <a:srgbClr val="1A1A1A"/>
                </a:solidFill>
                <a:latin typeface="Arial" pitchFamily="34" charset="0"/>
                <a:cs typeface="Arial" pitchFamily="34" charset="0"/>
              </a:rPr>
              <a:t>партнерських</a:t>
            </a:r>
            <a:r>
              <a:rPr lang="ru-RU" sz="1600" spc="300" dirty="0" smtClean="0">
                <a:solidFill>
                  <a:srgbClr val="1A1A1A"/>
                </a:solidFill>
                <a:latin typeface="Arial" pitchFamily="34" charset="0"/>
                <a:cs typeface="Arial" pitchFamily="34" charset="0"/>
              </a:rPr>
              <a:t> </a:t>
            </a:r>
            <a:r>
              <a:rPr lang="ru-RU" sz="1600" spc="300" dirty="0" err="1" smtClean="0">
                <a:solidFill>
                  <a:srgbClr val="1A1A1A"/>
                </a:solidFill>
                <a:latin typeface="Arial" pitchFamily="34" charset="0"/>
                <a:cs typeface="Arial" pitchFamily="34" charset="0"/>
              </a:rPr>
              <a:t>організацій</a:t>
            </a:r>
            <a:r>
              <a:rPr lang="ru-RU" sz="1600" spc="300" dirty="0" smtClean="0">
                <a:solidFill>
                  <a:srgbClr val="1A1A1A"/>
                </a:solidFill>
                <a:latin typeface="Arial" pitchFamily="34" charset="0"/>
                <a:cs typeface="Arial" pitchFamily="34" charset="0"/>
              </a:rPr>
              <a:t>, </a:t>
            </a:r>
            <a:r>
              <a:rPr lang="ru-RU" sz="1600" spc="300" dirty="0" err="1" smtClean="0">
                <a:solidFill>
                  <a:srgbClr val="1A1A1A"/>
                </a:solidFill>
                <a:latin typeface="Arial" pitchFamily="34" charset="0"/>
                <a:cs typeface="Arial" pitchFamily="34" charset="0"/>
              </a:rPr>
              <a:t>аналітики</a:t>
            </a:r>
            <a:r>
              <a:rPr lang="ru-RU" sz="1600" spc="300" dirty="0" smtClean="0">
                <a:solidFill>
                  <a:srgbClr val="1A1A1A"/>
                </a:solidFill>
                <a:latin typeface="Arial" pitchFamily="34" charset="0"/>
                <a:cs typeface="Arial" pitchFamily="34" charset="0"/>
              </a:rPr>
              <a:t> </a:t>
            </a:r>
            <a:r>
              <a:rPr lang="ru-RU" sz="1600" spc="300" dirty="0" err="1" smtClean="0">
                <a:solidFill>
                  <a:srgbClr val="1A1A1A"/>
                </a:solidFill>
                <a:latin typeface="Arial" pitchFamily="34" charset="0"/>
                <a:cs typeface="Arial" pitchFamily="34" charset="0"/>
              </a:rPr>
              <a:t>серверманкі</a:t>
            </a:r>
            <a:r>
              <a:rPr lang="ru-RU" sz="1600" spc="300" dirty="0" smtClean="0">
                <a:solidFill>
                  <a:srgbClr val="1A1A1A"/>
                </a:solidFill>
                <a:latin typeface="Arial" pitchFamily="34" charset="0"/>
                <a:cs typeface="Arial" pitchFamily="34" charset="0"/>
              </a:rPr>
              <a:t> та СЛМ-БОТ;</a:t>
            </a:r>
            <a:endParaRPr lang="ru-RU" sz="1600" spc="300" dirty="0">
              <a:solidFill>
                <a:srgbClr val="1A1A1A"/>
              </a:solidFill>
              <a:latin typeface="Arial" pitchFamily="34" charset="0"/>
              <a:cs typeface="Arial" pitchFamily="34" charset="0"/>
            </a:endParaRPr>
          </a:p>
          <a:p>
            <a:pPr marL="469900" marR="23495" indent="-457200" algn="just">
              <a:lnSpc>
                <a:spcPct val="100000"/>
              </a:lnSpc>
              <a:spcBef>
                <a:spcPts val="95"/>
              </a:spcBef>
              <a:buFontTx/>
              <a:buChar char="-"/>
            </a:pPr>
            <a:r>
              <a:rPr lang="ru-RU" sz="1600" spc="300" dirty="0" err="1" smtClean="0">
                <a:solidFill>
                  <a:srgbClr val="1A1A1A"/>
                </a:solidFill>
                <a:latin typeface="Arial" pitchFamily="34" charset="0"/>
                <a:cs typeface="Arial" pitchFamily="34" charset="0"/>
              </a:rPr>
              <a:t>Прийнята</a:t>
            </a:r>
            <a:r>
              <a:rPr lang="ru-RU" sz="1600" spc="300" dirty="0" smtClean="0">
                <a:solidFill>
                  <a:srgbClr val="1A1A1A"/>
                </a:solidFill>
                <a:latin typeface="Arial" pitchFamily="34" charset="0"/>
                <a:cs typeface="Arial" pitchFamily="34" charset="0"/>
              </a:rPr>
              <a:t> </a:t>
            </a:r>
            <a:r>
              <a:rPr lang="ru-RU" sz="1600" spc="300" dirty="0" err="1" smtClean="0">
                <a:solidFill>
                  <a:srgbClr val="1A1A1A"/>
                </a:solidFill>
                <a:latin typeface="Arial" pitchFamily="34" charset="0"/>
                <a:cs typeface="Arial" pitchFamily="34" charset="0"/>
              </a:rPr>
              <a:t>стрнатегія</a:t>
            </a:r>
            <a:r>
              <a:rPr lang="ru-RU" sz="1600" spc="300" dirty="0" smtClean="0">
                <a:solidFill>
                  <a:srgbClr val="1A1A1A"/>
                </a:solidFill>
                <a:latin typeface="Arial" pitchFamily="34" charset="0"/>
                <a:cs typeface="Arial" pitchFamily="34" charset="0"/>
              </a:rPr>
              <a:t> з наркополітики до 2030 року та плану </a:t>
            </a:r>
            <a:r>
              <a:rPr lang="ru-RU" sz="1600" spc="300" dirty="0" err="1" smtClean="0">
                <a:solidFill>
                  <a:srgbClr val="1A1A1A"/>
                </a:solidFill>
                <a:latin typeface="Arial" pitchFamily="34" charset="0"/>
                <a:cs typeface="Arial" pitchFamily="34" charset="0"/>
              </a:rPr>
              <a:t>її</a:t>
            </a:r>
            <a:r>
              <a:rPr lang="ru-RU" sz="1600" spc="300" dirty="0" smtClean="0">
                <a:solidFill>
                  <a:srgbClr val="1A1A1A"/>
                </a:solidFill>
                <a:latin typeface="Arial" pitchFamily="34" charset="0"/>
                <a:cs typeface="Arial" pitchFamily="34" charset="0"/>
              </a:rPr>
              <a:t> </a:t>
            </a:r>
            <a:r>
              <a:rPr lang="ru-RU" sz="1600" spc="300" dirty="0" err="1" smtClean="0">
                <a:solidFill>
                  <a:srgbClr val="1A1A1A"/>
                </a:solidFill>
                <a:latin typeface="Arial" pitchFamily="34" charset="0"/>
                <a:cs typeface="Arial" pitchFamily="34" charset="0"/>
              </a:rPr>
              <a:t>реалізації</a:t>
            </a:r>
            <a:r>
              <a:rPr lang="ru-RU" sz="1600" spc="300" dirty="0" smtClean="0">
                <a:solidFill>
                  <a:srgbClr val="1A1A1A"/>
                </a:solidFill>
                <a:latin typeface="Arial" pitchFamily="34" charset="0"/>
                <a:cs typeface="Arial" pitchFamily="34" charset="0"/>
              </a:rPr>
              <a:t> до 2027 року;</a:t>
            </a:r>
            <a:endParaRPr lang="ru-RU" sz="1600" spc="300" dirty="0">
              <a:solidFill>
                <a:srgbClr val="1A1A1A"/>
              </a:solidFill>
              <a:latin typeface="Arial" pitchFamily="34" charset="0"/>
              <a:cs typeface="Arial" pitchFamily="34" charset="0"/>
            </a:endParaRPr>
          </a:p>
          <a:p>
            <a:pPr marL="469900" marR="23495" indent="-457200" algn="just">
              <a:lnSpc>
                <a:spcPct val="100000"/>
              </a:lnSpc>
              <a:spcBef>
                <a:spcPts val="95"/>
              </a:spcBef>
              <a:buFontTx/>
              <a:buChar char="-"/>
            </a:pPr>
            <a:r>
              <a:rPr lang="ru-RU" sz="1600" spc="300" dirty="0" err="1">
                <a:solidFill>
                  <a:srgbClr val="1A1A1A"/>
                </a:solidFill>
                <a:latin typeface="Arial" pitchFamily="34" charset="0"/>
                <a:cs typeface="Arial" pitchFamily="34" charset="0"/>
              </a:rPr>
              <a:t>Спільнота</a:t>
            </a:r>
            <a:r>
              <a:rPr lang="ru-RU" sz="1600" spc="300" dirty="0">
                <a:solidFill>
                  <a:srgbClr val="1A1A1A"/>
                </a:solidFill>
                <a:latin typeface="Arial" pitchFamily="34" charset="0"/>
                <a:cs typeface="Arial" pitchFamily="34" charset="0"/>
              </a:rPr>
              <a:t> </a:t>
            </a:r>
            <a:r>
              <a:rPr lang="uk-UA" sz="1600" spc="300" dirty="0">
                <a:solidFill>
                  <a:srgbClr val="1A1A1A"/>
                </a:solidFill>
                <a:latin typeface="Arial" pitchFamily="34" charset="0"/>
                <a:cs typeface="Arial" pitchFamily="34" charset="0"/>
              </a:rPr>
              <a:t>Л</a:t>
            </a:r>
            <a:r>
              <a:rPr lang="ru-RU" sz="1600" spc="300" dirty="0" smtClean="0">
                <a:solidFill>
                  <a:srgbClr val="1A1A1A"/>
                </a:solidFill>
                <a:latin typeface="Arial" pitchFamily="34" charset="0"/>
                <a:cs typeface="Arial" pitchFamily="34" charset="0"/>
              </a:rPr>
              <a:t>ВН </a:t>
            </a:r>
            <a:r>
              <a:rPr lang="ru-RU" sz="1600" spc="300" dirty="0">
                <a:solidFill>
                  <a:srgbClr val="1A1A1A"/>
                </a:solidFill>
                <a:latin typeface="Arial" pitchFamily="34" charset="0"/>
                <a:cs typeface="Arial" pitchFamily="34" charset="0"/>
              </a:rPr>
              <a:t>є </a:t>
            </a:r>
            <a:r>
              <a:rPr lang="ru-RU" sz="1600" spc="300" dirty="0" err="1">
                <a:solidFill>
                  <a:srgbClr val="1A1A1A"/>
                </a:solidFill>
                <a:latin typeface="Arial" pitchFamily="34" charset="0"/>
                <a:cs typeface="Arial" pitchFamily="34" charset="0"/>
              </a:rPr>
              <a:t>активним</a:t>
            </a:r>
            <a:r>
              <a:rPr lang="ru-RU" sz="1600" spc="300" dirty="0">
                <a:solidFill>
                  <a:srgbClr val="1A1A1A"/>
                </a:solidFill>
                <a:latin typeface="Arial" pitchFamily="34" charset="0"/>
                <a:cs typeface="Arial" pitchFamily="34" charset="0"/>
              </a:rPr>
              <a:t> та </a:t>
            </a:r>
            <a:r>
              <a:rPr lang="ru-RU" sz="1600" spc="300" dirty="0" err="1">
                <a:solidFill>
                  <a:srgbClr val="1A1A1A"/>
                </a:solidFill>
                <a:latin typeface="Arial" pitchFamily="34" charset="0"/>
                <a:cs typeface="Arial" pitchFamily="34" charset="0"/>
              </a:rPr>
              <a:t>повноцінним</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учасником</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усіх</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моніторингових</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процесів</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об’єм</a:t>
            </a:r>
            <a:r>
              <a:rPr lang="ru-RU" sz="1600" spc="300" dirty="0">
                <a:solidFill>
                  <a:srgbClr val="1A1A1A"/>
                </a:solidFill>
                <a:latin typeface="Arial" pitchFamily="34" charset="0"/>
                <a:cs typeface="Arial" pitchFamily="34" charset="0"/>
              </a:rPr>
              <a:t> та </a:t>
            </a:r>
            <a:r>
              <a:rPr lang="ru-RU" sz="1600" spc="300" dirty="0" err="1">
                <a:solidFill>
                  <a:srgbClr val="1A1A1A"/>
                </a:solidFill>
                <a:latin typeface="Arial" pitchFamily="34" charset="0"/>
                <a:cs typeface="Arial" pitchFamily="34" charset="0"/>
              </a:rPr>
              <a:t>повнота</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послуг</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якість</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послуг</a:t>
            </a:r>
            <a:r>
              <a:rPr lang="ru-RU" sz="1600" spc="300" dirty="0">
                <a:solidFill>
                  <a:srgbClr val="1A1A1A"/>
                </a:solidFill>
                <a:latin typeface="Arial" pitchFamily="34" charset="0"/>
                <a:cs typeface="Arial" pitchFamily="34" charset="0"/>
              </a:rPr>
              <a:t>, права та </a:t>
            </a:r>
            <a:r>
              <a:rPr lang="ru-RU" sz="1600" spc="300" dirty="0" err="1">
                <a:solidFill>
                  <a:srgbClr val="1A1A1A"/>
                </a:solidFill>
                <a:latin typeface="Arial" pitchFamily="34" charset="0"/>
                <a:cs typeface="Arial" pitchFamily="34" charset="0"/>
              </a:rPr>
              <a:t>свободи</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інше</a:t>
            </a:r>
            <a:r>
              <a:rPr lang="ru-RU" sz="1600" spc="300" dirty="0">
                <a:solidFill>
                  <a:srgbClr val="1A1A1A"/>
                </a:solidFill>
                <a:latin typeface="Arial" pitchFamily="34" charset="0"/>
                <a:cs typeface="Arial" pitchFamily="34" charset="0"/>
              </a:rPr>
              <a:t>)</a:t>
            </a:r>
          </a:p>
          <a:p>
            <a:pPr marL="469900" marR="23495" indent="-457200" algn="just">
              <a:lnSpc>
                <a:spcPct val="100000"/>
              </a:lnSpc>
              <a:spcBef>
                <a:spcPts val="95"/>
              </a:spcBef>
              <a:buFontTx/>
              <a:buChar char="-"/>
            </a:pPr>
            <a:r>
              <a:rPr lang="ru-RU" sz="1600" spc="300" dirty="0" err="1" smtClean="0">
                <a:solidFill>
                  <a:srgbClr val="1A1A1A"/>
                </a:solidFill>
                <a:latin typeface="Arial" pitchFamily="34" charset="0"/>
                <a:cs typeface="Arial" pitchFamily="34" charset="0"/>
              </a:rPr>
              <a:t>Розпочато</a:t>
            </a:r>
            <a:r>
              <a:rPr lang="ru-RU" sz="1600" spc="300" dirty="0" smtClean="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надання</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послуг</a:t>
            </a:r>
            <a:r>
              <a:rPr lang="ru-RU" sz="1600" spc="300" dirty="0">
                <a:solidFill>
                  <a:srgbClr val="1A1A1A"/>
                </a:solidFill>
                <a:latin typeface="Arial" pitchFamily="34" charset="0"/>
                <a:cs typeface="Arial" pitchFamily="34" charset="0"/>
              </a:rPr>
              <a:t> з </a:t>
            </a:r>
            <a:r>
              <a:rPr lang="ru-RU" sz="1600" spc="300" dirty="0" err="1">
                <a:solidFill>
                  <a:srgbClr val="1A1A1A"/>
                </a:solidFill>
                <a:latin typeface="Arial" pitchFamily="34" charset="0"/>
                <a:cs typeface="Arial" pitchFamily="34" charset="0"/>
              </a:rPr>
              <a:t>якісної</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допомоги</a:t>
            </a:r>
            <a:r>
              <a:rPr lang="ru-RU" sz="1600" spc="300" dirty="0">
                <a:solidFill>
                  <a:srgbClr val="1A1A1A"/>
                </a:solidFill>
                <a:latin typeface="Arial" pitchFamily="34" charset="0"/>
                <a:cs typeface="Arial" pitchFamily="34" charset="0"/>
              </a:rPr>
              <a:t> </a:t>
            </a:r>
            <a:r>
              <a:rPr lang="ru-RU" sz="1600" spc="300" dirty="0" smtClean="0">
                <a:solidFill>
                  <a:srgbClr val="1A1A1A"/>
                </a:solidFill>
                <a:latin typeface="Arial" pitchFamily="34" charset="0"/>
                <a:cs typeface="Arial" pitchFamily="34" charset="0"/>
              </a:rPr>
              <a:t>ЛВН </a:t>
            </a:r>
            <a:r>
              <a:rPr lang="ru-RU" sz="1600" spc="300" dirty="0">
                <a:solidFill>
                  <a:srgbClr val="1A1A1A"/>
                </a:solidFill>
                <a:latin typeface="Arial" pitchFamily="34" charset="0"/>
                <a:cs typeface="Arial" pitchFamily="34" charset="0"/>
              </a:rPr>
              <a:t>на </a:t>
            </a:r>
            <a:r>
              <a:rPr lang="ru-RU" sz="1600" spc="300" dirty="0" err="1">
                <a:solidFill>
                  <a:srgbClr val="1A1A1A"/>
                </a:solidFill>
                <a:latin typeface="Arial" pitchFamily="34" charset="0"/>
                <a:cs typeface="Arial" pitchFamily="34" charset="0"/>
              </a:rPr>
              <a:t>базі</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спільноти</a:t>
            </a:r>
            <a:r>
              <a:rPr lang="ru-RU" sz="1600" spc="300" dirty="0">
                <a:solidFill>
                  <a:srgbClr val="1A1A1A"/>
                </a:solidFill>
                <a:latin typeface="Arial" pitchFamily="34" charset="0"/>
                <a:cs typeface="Arial" pitchFamily="34" charset="0"/>
              </a:rPr>
              <a:t> з числа людей </a:t>
            </a:r>
            <a:r>
              <a:rPr lang="ru-RU" sz="1600" spc="300" dirty="0" err="1">
                <a:solidFill>
                  <a:srgbClr val="1A1A1A"/>
                </a:solidFill>
                <a:latin typeface="Arial" pitchFamily="34" charset="0"/>
                <a:cs typeface="Arial" pitchFamily="34" charset="0"/>
              </a:rPr>
              <a:t>які</a:t>
            </a:r>
            <a:r>
              <a:rPr lang="ru-RU" sz="1600" spc="300" dirty="0">
                <a:solidFill>
                  <a:srgbClr val="1A1A1A"/>
                </a:solidFill>
                <a:latin typeface="Arial" pitchFamily="34" charset="0"/>
                <a:cs typeface="Arial" pitchFamily="34" charset="0"/>
              </a:rPr>
              <a:t> є/</a:t>
            </a:r>
            <a:r>
              <a:rPr lang="ru-RU" sz="1600" spc="300" dirty="0" err="1">
                <a:solidFill>
                  <a:srgbClr val="1A1A1A"/>
                </a:solidFill>
                <a:latin typeface="Arial" pitchFamily="34" charset="0"/>
                <a:cs typeface="Arial" pitchFamily="34" charset="0"/>
              </a:rPr>
              <a:t>були</a:t>
            </a:r>
            <a:r>
              <a:rPr lang="ru-RU" sz="1600" spc="300" dirty="0">
                <a:solidFill>
                  <a:srgbClr val="1A1A1A"/>
                </a:solidFill>
                <a:latin typeface="Arial" pitchFamily="34" charset="0"/>
                <a:cs typeface="Arial" pitchFamily="34" charset="0"/>
              </a:rPr>
              <a:t> у ЗСУ </a:t>
            </a:r>
            <a:r>
              <a:rPr lang="ru-RU" sz="1600" spc="300" dirty="0" err="1">
                <a:solidFill>
                  <a:srgbClr val="1A1A1A"/>
                </a:solidFill>
                <a:latin typeface="Arial" pitchFamily="34" charset="0"/>
                <a:cs typeface="Arial" pitchFamily="34" charset="0"/>
              </a:rPr>
              <a:t>чи</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виконанні</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завдань</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під</a:t>
            </a:r>
            <a:r>
              <a:rPr lang="ru-RU" sz="1600" spc="300" dirty="0">
                <a:solidFill>
                  <a:srgbClr val="1A1A1A"/>
                </a:solidFill>
                <a:latin typeface="Arial" pitchFamily="34" charset="0"/>
                <a:cs typeface="Arial" pitchFamily="34" charset="0"/>
              </a:rPr>
              <a:t> час </a:t>
            </a:r>
            <a:r>
              <a:rPr lang="ru-RU" sz="1600" spc="300" dirty="0" err="1">
                <a:solidFill>
                  <a:srgbClr val="1A1A1A"/>
                </a:solidFill>
                <a:latin typeface="Arial" pitchFamily="34" charset="0"/>
                <a:cs typeface="Arial" pitchFamily="34" charset="0"/>
              </a:rPr>
              <a:t>військового</a:t>
            </a:r>
            <a:r>
              <a:rPr lang="ru-RU" sz="1600" spc="300" dirty="0">
                <a:solidFill>
                  <a:srgbClr val="1A1A1A"/>
                </a:solidFill>
                <a:latin typeface="Arial" pitchFamily="34" charset="0"/>
                <a:cs typeface="Arial" pitchFamily="34" charset="0"/>
              </a:rPr>
              <a:t> стану</a:t>
            </a:r>
          </a:p>
          <a:p>
            <a:pPr marL="469900" marR="23495" indent="-457200" algn="just">
              <a:lnSpc>
                <a:spcPct val="100000"/>
              </a:lnSpc>
              <a:spcBef>
                <a:spcPts val="95"/>
              </a:spcBef>
              <a:buFontTx/>
              <a:buChar char="-"/>
            </a:pPr>
            <a:r>
              <a:rPr lang="ru-RU" sz="1600" spc="300" dirty="0">
                <a:solidFill>
                  <a:srgbClr val="1A1A1A"/>
                </a:solidFill>
                <a:latin typeface="Arial" pitchFamily="34" charset="0"/>
                <a:cs typeface="Arial" pitchFamily="34" charset="0"/>
              </a:rPr>
              <a:t>БО БФ “ВОЛНА” - </a:t>
            </a:r>
            <a:r>
              <a:rPr lang="ru-RU" sz="1600" spc="300" dirty="0" err="1">
                <a:solidFill>
                  <a:srgbClr val="1A1A1A"/>
                </a:solidFill>
                <a:latin typeface="Arial" pitchFamily="34" charset="0"/>
                <a:cs typeface="Arial" pitchFamily="34" charset="0"/>
              </a:rPr>
              <a:t>це</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найбільша</a:t>
            </a:r>
            <a:r>
              <a:rPr lang="ru-RU" sz="1600" spc="300" dirty="0">
                <a:solidFill>
                  <a:srgbClr val="1A1A1A"/>
                </a:solidFill>
                <a:latin typeface="Arial" pitchFamily="34" charset="0"/>
                <a:cs typeface="Arial" pitchFamily="34" charset="0"/>
              </a:rPr>
              <a:t> мережа людей, </a:t>
            </a:r>
            <a:r>
              <a:rPr lang="ru-RU" sz="1600" spc="300" dirty="0" err="1">
                <a:solidFill>
                  <a:srgbClr val="1A1A1A"/>
                </a:solidFill>
                <a:latin typeface="Arial" pitchFamily="34" charset="0"/>
                <a:cs typeface="Arial" pitchFamily="34" charset="0"/>
              </a:rPr>
              <a:t>які</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живуть</a:t>
            </a:r>
            <a:r>
              <a:rPr lang="ru-RU" sz="1600" spc="300" dirty="0">
                <a:solidFill>
                  <a:srgbClr val="1A1A1A"/>
                </a:solidFill>
                <a:latin typeface="Arial" pitchFamily="34" charset="0"/>
                <a:cs typeface="Arial" pitchFamily="34" charset="0"/>
              </a:rPr>
              <a:t> з </a:t>
            </a:r>
            <a:r>
              <a:rPr lang="ru-RU" sz="1600" spc="300" dirty="0" err="1">
                <a:solidFill>
                  <a:srgbClr val="1A1A1A"/>
                </a:solidFill>
                <a:latin typeface="Arial" pitchFamily="34" charset="0"/>
                <a:cs typeface="Arial" pitchFamily="34" charset="0"/>
              </a:rPr>
              <a:t>наркозалежністю</a:t>
            </a:r>
            <a:r>
              <a:rPr lang="ru-RU" sz="1600" spc="300" dirty="0">
                <a:solidFill>
                  <a:srgbClr val="1A1A1A"/>
                </a:solidFill>
                <a:latin typeface="Arial" pitchFamily="34" charset="0"/>
                <a:cs typeface="Arial" pitchFamily="34" charset="0"/>
              </a:rPr>
              <a:t> в </a:t>
            </a:r>
            <a:r>
              <a:rPr lang="ru-RU" sz="1600" spc="300" dirty="0" err="1">
                <a:solidFill>
                  <a:srgbClr val="1A1A1A"/>
                </a:solidFill>
                <a:latin typeface="Arial" pitchFamily="34" charset="0"/>
                <a:cs typeface="Arial" pitchFamily="34" charset="0"/>
              </a:rPr>
              <a:t>Україні</a:t>
            </a:r>
            <a:endParaRPr lang="ru-RU" sz="1600" spc="300" dirty="0">
              <a:solidFill>
                <a:srgbClr val="1A1A1A"/>
              </a:solidFill>
              <a:latin typeface="Arial" pitchFamily="34" charset="0"/>
              <a:cs typeface="Arial" pitchFamily="34" charset="0"/>
            </a:endParaRPr>
          </a:p>
          <a:p>
            <a:pPr marL="12700" marR="23495" algn="just">
              <a:lnSpc>
                <a:spcPct val="100000"/>
              </a:lnSpc>
              <a:spcBef>
                <a:spcPts val="95"/>
              </a:spcBef>
            </a:pPr>
            <a:r>
              <a:rPr lang="ru-RU" sz="1600" b="1" spc="300" dirty="0">
                <a:solidFill>
                  <a:srgbClr val="1A1A1A"/>
                </a:solidFill>
                <a:latin typeface="Arial" pitchFamily="34" charset="0"/>
                <a:cs typeface="Arial" pitchFamily="34" charset="0"/>
              </a:rPr>
              <a:t>ЗАВДАННЯ, ЯКІ СТАВИТЬ ПЕРЕД СОБОЮ ОРГАНІЗАЦІЯ</a:t>
            </a:r>
          </a:p>
          <a:p>
            <a:pPr marL="469900" marR="23495" indent="-457200" algn="just">
              <a:lnSpc>
                <a:spcPct val="100000"/>
              </a:lnSpc>
              <a:spcBef>
                <a:spcPts val="95"/>
              </a:spcBef>
              <a:buFontTx/>
              <a:buChar char="-"/>
            </a:pPr>
            <a:r>
              <a:rPr lang="ru-RU" sz="1600" spc="300" dirty="0" err="1">
                <a:solidFill>
                  <a:srgbClr val="1A1A1A"/>
                </a:solidFill>
                <a:latin typeface="Arial" pitchFamily="34" charset="0"/>
                <a:cs typeface="Arial" pitchFamily="34" charset="0"/>
              </a:rPr>
              <a:t>розвиток</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потенціалу</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спільноти</a:t>
            </a:r>
            <a:r>
              <a:rPr lang="ru-RU" sz="1600" spc="300" dirty="0">
                <a:solidFill>
                  <a:srgbClr val="1A1A1A"/>
                </a:solidFill>
                <a:latin typeface="Arial" pitchFamily="34" charset="0"/>
                <a:cs typeface="Arial" pitchFamily="34" charset="0"/>
              </a:rPr>
              <a:t> людей, </a:t>
            </a:r>
            <a:r>
              <a:rPr lang="ru-RU" sz="1600" spc="300" dirty="0" err="1">
                <a:solidFill>
                  <a:srgbClr val="1A1A1A"/>
                </a:solidFill>
                <a:latin typeface="Arial" pitchFamily="34" charset="0"/>
                <a:cs typeface="Arial" pitchFamily="34" charset="0"/>
              </a:rPr>
              <a:t>які</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вживають</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ін’єкційні</a:t>
            </a:r>
            <a:r>
              <a:rPr lang="ru-RU" sz="1600" spc="300" dirty="0">
                <a:solidFill>
                  <a:srgbClr val="1A1A1A"/>
                </a:solidFill>
                <a:latin typeface="Arial" pitchFamily="34" charset="0"/>
                <a:cs typeface="Arial" pitchFamily="34" charset="0"/>
              </a:rPr>
              <a:t> наркотики;</a:t>
            </a:r>
          </a:p>
          <a:p>
            <a:pPr marL="469900" marR="23495" indent="-457200" algn="just">
              <a:lnSpc>
                <a:spcPct val="100000"/>
              </a:lnSpc>
              <a:spcBef>
                <a:spcPts val="95"/>
              </a:spcBef>
              <a:buFontTx/>
              <a:buChar char="-"/>
            </a:pPr>
            <a:r>
              <a:rPr lang="ru-RU" sz="1600" spc="300" dirty="0" err="1">
                <a:solidFill>
                  <a:srgbClr val="1A1A1A"/>
                </a:solidFill>
                <a:latin typeface="Arial" pitchFamily="34" charset="0"/>
                <a:cs typeface="Arial" pitchFamily="34" charset="0"/>
              </a:rPr>
              <a:t>мобілізація</a:t>
            </a:r>
            <a:r>
              <a:rPr lang="ru-RU" sz="1600" spc="300" dirty="0">
                <a:solidFill>
                  <a:srgbClr val="1A1A1A"/>
                </a:solidFill>
                <a:latin typeface="Arial" pitchFamily="34" charset="0"/>
                <a:cs typeface="Arial" pitchFamily="34" charset="0"/>
              </a:rPr>
              <a:t> та </a:t>
            </a:r>
            <a:r>
              <a:rPr lang="ru-RU" sz="1600" spc="300" dirty="0" err="1">
                <a:solidFill>
                  <a:srgbClr val="1A1A1A"/>
                </a:solidFill>
                <a:latin typeface="Arial" pitchFamily="34" charset="0"/>
                <a:cs typeface="Arial" pitchFamily="34" charset="0"/>
              </a:rPr>
              <a:t>розвиток</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організаційної</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спроможності</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спільноти</a:t>
            </a:r>
            <a:r>
              <a:rPr lang="ru-RU" sz="1600" spc="300" dirty="0">
                <a:solidFill>
                  <a:srgbClr val="1A1A1A"/>
                </a:solidFill>
                <a:latin typeface="Arial" pitchFamily="34" charset="0"/>
                <a:cs typeface="Arial" pitchFamily="34" charset="0"/>
              </a:rPr>
              <a:t> наркоспоживачів </a:t>
            </a:r>
            <a:r>
              <a:rPr lang="ru-RU" sz="1600" spc="300" dirty="0" err="1">
                <a:solidFill>
                  <a:srgbClr val="1A1A1A"/>
                </a:solidFill>
                <a:latin typeface="Arial" pitchFamily="34" charset="0"/>
                <a:cs typeface="Arial" pitchFamily="34" charset="0"/>
              </a:rPr>
              <a:t>України</a:t>
            </a:r>
            <a:r>
              <a:rPr lang="ru-RU" sz="1600" spc="300" dirty="0">
                <a:solidFill>
                  <a:srgbClr val="1A1A1A"/>
                </a:solidFill>
                <a:latin typeface="Arial" pitchFamily="34" charset="0"/>
                <a:cs typeface="Arial" pitchFamily="34" charset="0"/>
              </a:rPr>
              <a:t>;</a:t>
            </a:r>
          </a:p>
          <a:p>
            <a:pPr marL="469900" marR="23495" indent="-457200" algn="just">
              <a:lnSpc>
                <a:spcPct val="100000"/>
              </a:lnSpc>
              <a:spcBef>
                <a:spcPts val="95"/>
              </a:spcBef>
              <a:buFontTx/>
              <a:buChar char="-"/>
            </a:pPr>
            <a:r>
              <a:rPr lang="ru-RU" sz="1600" spc="300" dirty="0" err="1">
                <a:solidFill>
                  <a:srgbClr val="1A1A1A"/>
                </a:solidFill>
                <a:latin typeface="Arial" pitchFamily="34" charset="0"/>
                <a:cs typeface="Arial" pitchFamily="34" charset="0"/>
              </a:rPr>
              <a:t>розбудова</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національної</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мережевої</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організації</a:t>
            </a:r>
            <a:r>
              <a:rPr lang="ru-RU" sz="1600" spc="300" dirty="0">
                <a:solidFill>
                  <a:srgbClr val="1A1A1A"/>
                </a:solidFill>
                <a:latin typeface="Arial" pitchFamily="34" charset="0"/>
                <a:cs typeface="Arial" pitchFamily="34" charset="0"/>
              </a:rPr>
              <a:t> «ВОЛНА»;</a:t>
            </a:r>
          </a:p>
          <a:p>
            <a:pPr marL="469900" marR="23495" indent="-457200" algn="just">
              <a:lnSpc>
                <a:spcPct val="100000"/>
              </a:lnSpc>
              <a:spcBef>
                <a:spcPts val="95"/>
              </a:spcBef>
              <a:buFontTx/>
              <a:buChar char="-"/>
            </a:pPr>
            <a:r>
              <a:rPr lang="ru-RU" sz="1600" spc="300" dirty="0" err="1">
                <a:solidFill>
                  <a:srgbClr val="1A1A1A"/>
                </a:solidFill>
                <a:latin typeface="Arial" pitchFamily="34" charset="0"/>
                <a:cs typeface="Arial" pitchFamily="34" charset="0"/>
              </a:rPr>
              <a:t>посилення</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адвокаційного</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потенціалу</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спільноти</a:t>
            </a:r>
            <a:r>
              <a:rPr lang="ru-RU" sz="1600" spc="300" dirty="0">
                <a:solidFill>
                  <a:srgbClr val="1A1A1A"/>
                </a:solidFill>
                <a:latin typeface="Arial" pitchFamily="34" charset="0"/>
                <a:cs typeface="Arial" pitchFamily="34" charset="0"/>
              </a:rPr>
              <a:t>, шляхом </a:t>
            </a:r>
            <a:r>
              <a:rPr lang="ru-RU" sz="1600" spc="300" dirty="0" err="1">
                <a:solidFill>
                  <a:srgbClr val="1A1A1A"/>
                </a:solidFill>
                <a:latin typeface="Arial" pitchFamily="34" charset="0"/>
                <a:cs typeface="Arial" pitchFamily="34" charset="0"/>
              </a:rPr>
              <a:t>навчання</a:t>
            </a:r>
            <a:r>
              <a:rPr lang="ru-RU" sz="1600" spc="300" dirty="0">
                <a:solidFill>
                  <a:srgbClr val="1A1A1A"/>
                </a:solidFill>
                <a:latin typeface="Arial" pitchFamily="34" charset="0"/>
                <a:cs typeface="Arial" pitchFamily="34" charset="0"/>
              </a:rPr>
              <a:t> та </a:t>
            </a:r>
            <a:r>
              <a:rPr lang="ru-RU" sz="1600" spc="300" dirty="0" err="1">
                <a:solidFill>
                  <a:srgbClr val="1A1A1A"/>
                </a:solidFill>
                <a:latin typeface="Arial" pitchFamily="34" charset="0"/>
                <a:cs typeface="Arial" pitchFamily="34" charset="0"/>
              </a:rPr>
              <a:t>безпосереднього</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залучення</a:t>
            </a:r>
            <a:r>
              <a:rPr lang="ru-RU" sz="1600" spc="300" dirty="0">
                <a:solidFill>
                  <a:srgbClr val="1A1A1A"/>
                </a:solidFill>
                <a:latin typeface="Arial" pitchFamily="34" charset="0"/>
                <a:cs typeface="Arial" pitchFamily="34" charset="0"/>
              </a:rPr>
              <a:t> до </a:t>
            </a:r>
            <a:r>
              <a:rPr lang="ru-RU" sz="1600" spc="300" dirty="0" err="1">
                <a:solidFill>
                  <a:srgbClr val="1A1A1A"/>
                </a:solidFill>
                <a:latin typeface="Arial" pitchFamily="34" charset="0"/>
                <a:cs typeface="Arial" pitchFamily="34" charset="0"/>
              </a:rPr>
              <a:t>процесів</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розробки</a:t>
            </a:r>
            <a:r>
              <a:rPr lang="ru-RU" sz="1600" spc="300" dirty="0">
                <a:solidFill>
                  <a:srgbClr val="1A1A1A"/>
                </a:solidFill>
                <a:latin typeface="Arial" pitchFamily="34" charset="0"/>
                <a:cs typeface="Arial" pitchFamily="34" charset="0"/>
              </a:rPr>
              <a:t> і </a:t>
            </a:r>
            <a:r>
              <a:rPr lang="ru-RU" sz="1600" spc="300" dirty="0" err="1">
                <a:solidFill>
                  <a:srgbClr val="1A1A1A"/>
                </a:solidFill>
                <a:latin typeface="Arial" pitchFamily="34" charset="0"/>
                <a:cs typeface="Arial" pitchFamily="34" charset="0"/>
              </a:rPr>
              <a:t>оцінки</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національних</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місцевих</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політик</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планів</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їх</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реалізації</a:t>
            </a:r>
            <a:r>
              <a:rPr lang="ru-RU" sz="1600" spc="300" dirty="0">
                <a:solidFill>
                  <a:srgbClr val="1A1A1A"/>
                </a:solidFill>
                <a:latin typeface="Arial" pitchFamily="34" charset="0"/>
                <a:cs typeface="Arial" pitchFamily="34" charset="0"/>
              </a:rPr>
              <a:t>;</a:t>
            </a:r>
          </a:p>
          <a:p>
            <a:pPr marL="469900" marR="23495" indent="-457200" algn="just">
              <a:lnSpc>
                <a:spcPct val="100000"/>
              </a:lnSpc>
              <a:spcBef>
                <a:spcPts val="95"/>
              </a:spcBef>
              <a:buFontTx/>
              <a:buChar char="-"/>
            </a:pPr>
            <a:r>
              <a:rPr lang="ru-RU" sz="1600" spc="300" dirty="0" err="1">
                <a:solidFill>
                  <a:srgbClr val="1A1A1A"/>
                </a:solidFill>
                <a:latin typeface="Arial" pitchFamily="34" charset="0"/>
                <a:cs typeface="Arial" pitchFamily="34" charset="0"/>
              </a:rPr>
              <a:t>залучення</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спільноти</a:t>
            </a:r>
            <a:r>
              <a:rPr lang="ru-RU" sz="1600" spc="300" dirty="0">
                <a:solidFill>
                  <a:srgbClr val="1A1A1A"/>
                </a:solidFill>
                <a:latin typeface="Arial" pitchFamily="34" charset="0"/>
                <a:cs typeface="Arial" pitchFamily="34" charset="0"/>
              </a:rPr>
              <a:t> до </a:t>
            </a:r>
            <a:r>
              <a:rPr lang="ru-RU" sz="1600" spc="300" dirty="0" err="1">
                <a:solidFill>
                  <a:srgbClr val="1A1A1A"/>
                </a:solidFill>
                <a:latin typeface="Arial" pitchFamily="34" charset="0"/>
                <a:cs typeface="Arial" pitchFamily="34" charset="0"/>
              </a:rPr>
              <a:t>реформування</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національної</a:t>
            </a:r>
            <a:r>
              <a:rPr lang="ru-RU" sz="1600" spc="300" dirty="0">
                <a:solidFill>
                  <a:srgbClr val="1A1A1A"/>
                </a:solidFill>
                <a:latin typeface="Arial" pitchFamily="34" charset="0"/>
                <a:cs typeface="Arial" pitchFamily="34" charset="0"/>
              </a:rPr>
              <a:t> наркополітики, </a:t>
            </a:r>
            <a:r>
              <a:rPr lang="ru-RU" sz="1600" spc="300" dirty="0" err="1">
                <a:solidFill>
                  <a:srgbClr val="1A1A1A"/>
                </a:solidFill>
                <a:latin typeface="Arial" pitchFamily="34" charset="0"/>
                <a:cs typeface="Arial" pitchFamily="34" charset="0"/>
              </a:rPr>
              <a:t>задля</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досягнення</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подолання</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бар’єрів</a:t>
            </a:r>
            <a:r>
              <a:rPr lang="ru-RU" sz="1600" spc="300" dirty="0">
                <a:solidFill>
                  <a:srgbClr val="1A1A1A"/>
                </a:solidFill>
                <a:latin typeface="Arial" pitchFamily="34" charset="0"/>
                <a:cs typeface="Arial" pitchFamily="34" charset="0"/>
              </a:rPr>
              <a:t> у доступу до </a:t>
            </a:r>
            <a:r>
              <a:rPr lang="ru-RU" sz="1600" spc="300" dirty="0" err="1">
                <a:solidFill>
                  <a:srgbClr val="1A1A1A"/>
                </a:solidFill>
                <a:latin typeface="Arial" pitchFamily="34" charset="0"/>
                <a:cs typeface="Arial" pitchFamily="34" charset="0"/>
              </a:rPr>
              <a:t>лікування</a:t>
            </a:r>
            <a:r>
              <a:rPr lang="ru-RU" sz="1600" spc="300" dirty="0">
                <a:solidFill>
                  <a:srgbClr val="1A1A1A"/>
                </a:solidFill>
                <a:latin typeface="Arial" pitchFamily="34" charset="0"/>
                <a:cs typeface="Arial" pitchFamily="34" charset="0"/>
              </a:rPr>
              <a:t> та </a:t>
            </a:r>
            <a:r>
              <a:rPr lang="ru-RU" sz="1600" spc="300" dirty="0" err="1">
                <a:solidFill>
                  <a:srgbClr val="1A1A1A"/>
                </a:solidFill>
                <a:latin typeface="Arial" pitchFamily="34" charset="0"/>
                <a:cs typeface="Arial" pitchFamily="34" charset="0"/>
              </a:rPr>
              <a:t>декриміналізації</a:t>
            </a:r>
            <a:r>
              <a:rPr lang="ru-RU" sz="1600" spc="300" dirty="0">
                <a:solidFill>
                  <a:srgbClr val="1A1A1A"/>
                </a:solidFill>
                <a:latin typeface="Arial" pitchFamily="34" charset="0"/>
                <a:cs typeface="Arial" pitchFamily="34" charset="0"/>
              </a:rPr>
              <a:t> ЛВН.</a:t>
            </a:r>
          </a:p>
          <a:p>
            <a:pPr marL="469900" marR="23495" indent="-457200" algn="just">
              <a:lnSpc>
                <a:spcPct val="100000"/>
              </a:lnSpc>
              <a:spcBef>
                <a:spcPts val="95"/>
              </a:spcBef>
              <a:buFontTx/>
              <a:buChar char="-"/>
            </a:pPr>
            <a:r>
              <a:rPr lang="ru-RU" sz="1600" spc="300" dirty="0" err="1">
                <a:solidFill>
                  <a:srgbClr val="1A1A1A"/>
                </a:solidFill>
                <a:latin typeface="Arial" pitchFamily="34" charset="0"/>
                <a:cs typeface="Arial" pitchFamily="34" charset="0"/>
              </a:rPr>
              <a:t>Посилення</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спроможності</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спільноти</a:t>
            </a:r>
            <a:r>
              <a:rPr lang="ru-RU" sz="1600" spc="300" dirty="0">
                <a:solidFill>
                  <a:srgbClr val="1A1A1A"/>
                </a:solidFill>
                <a:latin typeface="Arial" pitchFamily="34" charset="0"/>
                <a:cs typeface="Arial" pitchFamily="34" charset="0"/>
              </a:rPr>
              <a:t> </a:t>
            </a:r>
            <a:r>
              <a:rPr lang="ru-RU" sz="1600" spc="300" dirty="0" smtClean="0">
                <a:solidFill>
                  <a:srgbClr val="1A1A1A"/>
                </a:solidFill>
                <a:latin typeface="Arial" pitchFamily="34" charset="0"/>
                <a:cs typeface="Arial" pitchFamily="34" charset="0"/>
              </a:rPr>
              <a:t>ЛВНІ- </a:t>
            </a:r>
            <a:r>
              <a:rPr lang="ru-RU" sz="1600" spc="300" dirty="0" err="1">
                <a:solidFill>
                  <a:srgbClr val="1A1A1A"/>
                </a:solidFill>
                <a:latin typeface="Arial" pitchFamily="34" charset="0"/>
                <a:cs typeface="Arial" pitchFamily="34" charset="0"/>
              </a:rPr>
              <a:t>діяльність</a:t>
            </a:r>
            <a:r>
              <a:rPr lang="ru-RU" sz="1600" spc="300" dirty="0">
                <a:solidFill>
                  <a:srgbClr val="1A1A1A"/>
                </a:solidFill>
                <a:latin typeface="Arial" pitchFamily="34" charset="0"/>
                <a:cs typeface="Arial" pitchFamily="34" charset="0"/>
              </a:rPr>
              <a:t> 5 </a:t>
            </a:r>
            <a:r>
              <a:rPr lang="ru-RU" sz="1600" spc="300" dirty="0" err="1">
                <a:solidFill>
                  <a:srgbClr val="1A1A1A"/>
                </a:solidFill>
                <a:latin typeface="Arial" pitchFamily="34" charset="0"/>
                <a:cs typeface="Arial" pitchFamily="34" charset="0"/>
              </a:rPr>
              <a:t>ресурсних</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центрів</a:t>
            </a:r>
            <a:r>
              <a:rPr lang="ru-RU" sz="1600" spc="300" dirty="0">
                <a:solidFill>
                  <a:srgbClr val="1A1A1A"/>
                </a:solidFill>
                <a:latin typeface="Arial" pitchFamily="34" charset="0"/>
                <a:cs typeface="Arial" pitchFamily="34" charset="0"/>
              </a:rPr>
              <a:t> </a:t>
            </a:r>
          </a:p>
          <a:p>
            <a:pPr marL="12700" marR="23495" algn="just">
              <a:lnSpc>
                <a:spcPct val="100000"/>
              </a:lnSpc>
              <a:spcBef>
                <a:spcPts val="95"/>
              </a:spcBef>
            </a:pPr>
            <a:r>
              <a:rPr lang="ru-RU" sz="1600" b="1" spc="300" dirty="0" err="1">
                <a:solidFill>
                  <a:srgbClr val="1A1A1A"/>
                </a:solidFill>
                <a:latin typeface="Arial" pitchFamily="34" charset="0"/>
                <a:cs typeface="Arial" pitchFamily="34" charset="0"/>
              </a:rPr>
              <a:t>Базова</a:t>
            </a:r>
            <a:r>
              <a:rPr lang="ru-RU" sz="1600" b="1" spc="300" dirty="0">
                <a:solidFill>
                  <a:srgbClr val="1A1A1A"/>
                </a:solidFill>
                <a:latin typeface="Arial" pitchFamily="34" charset="0"/>
                <a:cs typeface="Arial" pitchFamily="34" charset="0"/>
              </a:rPr>
              <a:t> </a:t>
            </a:r>
            <a:r>
              <a:rPr lang="ru-RU" sz="1600" b="1" spc="300" dirty="0" err="1">
                <a:solidFill>
                  <a:srgbClr val="1A1A1A"/>
                </a:solidFill>
                <a:latin typeface="Arial" pitchFamily="34" charset="0"/>
                <a:cs typeface="Arial" pitchFamily="34" charset="0"/>
              </a:rPr>
              <a:t>оцінка</a:t>
            </a:r>
            <a:r>
              <a:rPr lang="ru-RU" sz="1600" b="1" spc="300" dirty="0">
                <a:solidFill>
                  <a:srgbClr val="1A1A1A"/>
                </a:solidFill>
                <a:latin typeface="Arial" pitchFamily="34" charset="0"/>
                <a:cs typeface="Arial" pitchFamily="34" charset="0"/>
              </a:rPr>
              <a:t>:</a:t>
            </a:r>
          </a:p>
          <a:p>
            <a:pPr marL="12700" marR="23495" algn="just">
              <a:lnSpc>
                <a:spcPct val="100000"/>
              </a:lnSpc>
              <a:spcBef>
                <a:spcPts val="95"/>
              </a:spcBef>
            </a:pPr>
            <a:r>
              <a:rPr lang="ru-RU" sz="1600" spc="300" dirty="0" smtClean="0">
                <a:solidFill>
                  <a:srgbClr val="1A1A1A"/>
                </a:solidFill>
                <a:latin typeface="Arial" pitchFamily="34" charset="0"/>
                <a:cs typeface="Arial" pitchFamily="34" charset="0"/>
              </a:rPr>
              <a:t>1)</a:t>
            </a:r>
            <a:r>
              <a:rPr lang="ru-RU" sz="1600" spc="300" dirty="0" err="1" smtClean="0">
                <a:solidFill>
                  <a:srgbClr val="1A1A1A"/>
                </a:solidFill>
                <a:latin typeface="Arial" pitchFamily="34" charset="0"/>
                <a:cs typeface="Arial" pitchFamily="34" charset="0"/>
              </a:rPr>
              <a:t>укріплення</a:t>
            </a:r>
            <a:r>
              <a:rPr lang="ru-RU" sz="1600" spc="300" dirty="0" smtClean="0">
                <a:solidFill>
                  <a:srgbClr val="1A1A1A"/>
                </a:solidFill>
                <a:latin typeface="Arial" pitchFamily="34" charset="0"/>
                <a:cs typeface="Arial" pitchFamily="34" charset="0"/>
              </a:rPr>
              <a:t> </a:t>
            </a:r>
            <a:r>
              <a:rPr lang="ru-RU" sz="1600" spc="300" dirty="0">
                <a:solidFill>
                  <a:srgbClr val="1A1A1A"/>
                </a:solidFill>
                <a:latin typeface="Arial" pitchFamily="34" charset="0"/>
                <a:cs typeface="Arial" pitchFamily="34" charset="0"/>
              </a:rPr>
              <a:t>і </a:t>
            </a:r>
            <a:r>
              <a:rPr lang="ru-RU" sz="1600" spc="300" dirty="0" err="1">
                <a:solidFill>
                  <a:srgbClr val="1A1A1A"/>
                </a:solidFill>
                <a:latin typeface="Arial" pitchFamily="34" charset="0"/>
                <a:cs typeface="Arial" pitchFamily="34" charset="0"/>
              </a:rPr>
              <a:t>розширення</a:t>
            </a:r>
            <a:r>
              <a:rPr lang="ru-RU" sz="1600" spc="300" dirty="0">
                <a:solidFill>
                  <a:srgbClr val="1A1A1A"/>
                </a:solidFill>
                <a:latin typeface="Arial" pitchFamily="34" charset="0"/>
                <a:cs typeface="Arial" pitchFamily="34" charset="0"/>
              </a:rPr>
              <a:t> партнерства- </a:t>
            </a:r>
            <a:r>
              <a:rPr lang="ru-RU" sz="1600" spc="300" dirty="0" err="1">
                <a:solidFill>
                  <a:srgbClr val="1A1A1A"/>
                </a:solidFill>
                <a:latin typeface="Arial" pitchFamily="34" charset="0"/>
                <a:cs typeface="Arial" pitchFamily="34" charset="0"/>
              </a:rPr>
              <a:t>виконано</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частково</a:t>
            </a:r>
            <a:r>
              <a:rPr lang="ru-RU" sz="1600" spc="300" dirty="0">
                <a:solidFill>
                  <a:srgbClr val="1A1A1A"/>
                </a:solidFill>
                <a:latin typeface="Arial" pitchFamily="34" charset="0"/>
                <a:cs typeface="Arial" pitchFamily="34" charset="0"/>
              </a:rPr>
              <a:t> і партнерство </a:t>
            </a:r>
            <a:r>
              <a:rPr lang="ru-RU" sz="1600" spc="300" dirty="0" err="1" smtClean="0">
                <a:solidFill>
                  <a:srgbClr val="1A1A1A"/>
                </a:solidFill>
                <a:latin typeface="Arial" pitchFamily="34" charset="0"/>
                <a:cs typeface="Arial" pitchFamily="34" charset="0"/>
              </a:rPr>
              <a:t>продовжує</a:t>
            </a:r>
            <a:r>
              <a:rPr lang="ru-RU" sz="1600" spc="300" dirty="0" smtClean="0">
                <a:solidFill>
                  <a:srgbClr val="1A1A1A"/>
                </a:solidFill>
                <a:latin typeface="Arial" pitchFamily="34" charset="0"/>
                <a:cs typeface="Arial" pitchFamily="34" charset="0"/>
              </a:rPr>
              <a:t> </a:t>
            </a:r>
            <a:r>
              <a:rPr lang="ru-RU" sz="1600" spc="300" dirty="0" err="1" smtClean="0">
                <a:solidFill>
                  <a:srgbClr val="1A1A1A"/>
                </a:solidFill>
                <a:latin typeface="Arial" pitchFamily="34" charset="0"/>
                <a:cs typeface="Arial" pitchFamily="34" charset="0"/>
              </a:rPr>
              <a:t>виглядати</a:t>
            </a:r>
            <a:r>
              <a:rPr lang="ru-RU" sz="1600" spc="300" dirty="0" smtClean="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більш</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кількісним</a:t>
            </a:r>
            <a:r>
              <a:rPr lang="ru-RU" sz="1600" spc="300" dirty="0">
                <a:solidFill>
                  <a:srgbClr val="1A1A1A"/>
                </a:solidFill>
                <a:latin typeface="Arial" pitchFamily="34" charset="0"/>
                <a:cs typeface="Arial" pitchFamily="34" charset="0"/>
              </a:rPr>
              <a:t> та </a:t>
            </a:r>
            <a:r>
              <a:rPr lang="ru-RU" sz="1600" spc="300" dirty="0" err="1">
                <a:solidFill>
                  <a:srgbClr val="1A1A1A"/>
                </a:solidFill>
                <a:latin typeface="Arial" pitchFamily="34" charset="0"/>
                <a:cs typeface="Arial" pitchFamily="34" charset="0"/>
              </a:rPr>
              <a:t>номінальним</a:t>
            </a:r>
            <a:r>
              <a:rPr lang="ru-RU" sz="1600" spc="300" dirty="0">
                <a:solidFill>
                  <a:srgbClr val="1A1A1A"/>
                </a:solidFill>
                <a:latin typeface="Arial" pitchFamily="34" charset="0"/>
                <a:cs typeface="Arial" pitchFamily="34" charset="0"/>
              </a:rPr>
              <a:t>. Дане </a:t>
            </a:r>
            <a:r>
              <a:rPr lang="ru-RU" sz="1600" spc="300" dirty="0" err="1">
                <a:solidFill>
                  <a:srgbClr val="1A1A1A"/>
                </a:solidFill>
                <a:latin typeface="Arial" pitchFamily="34" charset="0"/>
                <a:cs typeface="Arial" pitchFamily="34" charset="0"/>
              </a:rPr>
              <a:t>твердження</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суто</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професійне</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бо</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навіть</a:t>
            </a:r>
            <a:r>
              <a:rPr lang="ru-RU" sz="1600" spc="300" dirty="0">
                <a:solidFill>
                  <a:srgbClr val="1A1A1A"/>
                </a:solidFill>
                <a:latin typeface="Arial" pitchFamily="34" charset="0"/>
                <a:cs typeface="Arial" pitchFamily="34" charset="0"/>
              </a:rPr>
              <a:t> угоди </a:t>
            </a:r>
            <a:r>
              <a:rPr lang="ru-RU" sz="1600" spc="300" dirty="0" smtClean="0">
                <a:solidFill>
                  <a:srgbClr val="1A1A1A"/>
                </a:solidFill>
                <a:latin typeface="Arial" pitchFamily="34" charset="0"/>
                <a:cs typeface="Arial" pitchFamily="34" charset="0"/>
              </a:rPr>
              <a:t>не </a:t>
            </a:r>
            <a:r>
              <a:rPr lang="ru-RU" sz="1600" spc="300" dirty="0" err="1" smtClean="0">
                <a:solidFill>
                  <a:srgbClr val="1A1A1A"/>
                </a:solidFill>
                <a:latin typeface="Arial" pitchFamily="34" charset="0"/>
                <a:cs typeface="Arial" pitchFamily="34" charset="0"/>
              </a:rPr>
              <a:t>достатньо</a:t>
            </a:r>
            <a:r>
              <a:rPr lang="ru-RU" sz="1600" spc="300" dirty="0" smtClean="0">
                <a:solidFill>
                  <a:srgbClr val="1A1A1A"/>
                </a:solidFill>
                <a:latin typeface="Arial" pitchFamily="34" charset="0"/>
                <a:cs typeface="Arial" pitchFamily="34" charset="0"/>
              </a:rPr>
              <a:t> та </a:t>
            </a:r>
            <a:r>
              <a:rPr lang="ru-RU" sz="1600" spc="300" dirty="0" err="1" smtClean="0">
                <a:solidFill>
                  <a:srgbClr val="1A1A1A"/>
                </a:solidFill>
                <a:latin typeface="Arial" pitchFamily="34" charset="0"/>
                <a:cs typeface="Arial" pitchFamily="34" charset="0"/>
              </a:rPr>
              <a:t>несвоєчасно</a:t>
            </a:r>
            <a:r>
              <a:rPr lang="ru-RU" sz="1600" spc="300" dirty="0" smtClean="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переглядаються</a:t>
            </a:r>
            <a:r>
              <a:rPr lang="ru-RU" sz="1600" spc="300" dirty="0">
                <a:solidFill>
                  <a:srgbClr val="1A1A1A"/>
                </a:solidFill>
                <a:latin typeface="Arial" pitchFamily="34" charset="0"/>
                <a:cs typeface="Arial" pitchFamily="34" charset="0"/>
              </a:rPr>
              <a:t> а </a:t>
            </a:r>
            <a:r>
              <a:rPr lang="ru-RU" sz="1600" spc="300" dirty="0" err="1">
                <a:solidFill>
                  <a:srgbClr val="1A1A1A"/>
                </a:solidFill>
                <a:latin typeface="Arial" pitchFamily="34" charset="0"/>
                <a:cs typeface="Arial" pitchFamily="34" charset="0"/>
              </a:rPr>
              <a:t>партнери</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навіть</a:t>
            </a:r>
            <a:r>
              <a:rPr lang="ru-RU" sz="1600" spc="300" dirty="0">
                <a:solidFill>
                  <a:srgbClr val="1A1A1A"/>
                </a:solidFill>
                <a:latin typeface="Arial" pitchFamily="34" charset="0"/>
                <a:cs typeface="Arial" pitchFamily="34" charset="0"/>
              </a:rPr>
              <a:t> на </a:t>
            </a:r>
            <a:r>
              <a:rPr lang="ru-RU" sz="1600" spc="300" dirty="0" err="1">
                <a:solidFill>
                  <a:srgbClr val="1A1A1A"/>
                </a:solidFill>
                <a:latin typeface="Arial" pitchFamily="34" charset="0"/>
                <a:cs typeface="Arial" pitchFamily="34" charset="0"/>
              </a:rPr>
              <a:t>форуми</a:t>
            </a:r>
            <a:r>
              <a:rPr lang="ru-RU" sz="1600" spc="300" dirty="0">
                <a:solidFill>
                  <a:srgbClr val="1A1A1A"/>
                </a:solidFill>
                <a:latin typeface="Arial" pitchFamily="34" charset="0"/>
                <a:cs typeface="Arial" pitchFamily="34" charset="0"/>
              </a:rPr>
              <a:t> не </a:t>
            </a:r>
            <a:r>
              <a:rPr lang="ru-RU" sz="1600" spc="300" dirty="0" err="1">
                <a:solidFill>
                  <a:srgbClr val="1A1A1A"/>
                </a:solidFill>
                <a:latin typeface="Arial" pitchFamily="34" charset="0"/>
                <a:cs typeface="Arial" pitchFamily="34" charset="0"/>
              </a:rPr>
              <a:t>зявляються</a:t>
            </a:r>
            <a:r>
              <a:rPr lang="ru-RU" sz="1600" spc="300" dirty="0">
                <a:solidFill>
                  <a:srgbClr val="1A1A1A"/>
                </a:solidFill>
                <a:latin typeface="Arial" pitchFamily="34" charset="0"/>
                <a:cs typeface="Arial" pitchFamily="34" charset="0"/>
              </a:rPr>
              <a:t>; 2) </a:t>
            </a:r>
            <a:r>
              <a:rPr lang="ru-RU" sz="1600" spc="300" dirty="0" err="1">
                <a:solidFill>
                  <a:srgbClr val="1A1A1A"/>
                </a:solidFill>
                <a:latin typeface="Arial" pitchFamily="34" charset="0"/>
                <a:cs typeface="Arial" pitchFamily="34" charset="0"/>
              </a:rPr>
              <a:t>комунікаційна</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стратегія</a:t>
            </a:r>
            <a:r>
              <a:rPr lang="ru-RU" sz="1600" spc="300" dirty="0">
                <a:solidFill>
                  <a:srgbClr val="1A1A1A"/>
                </a:solidFill>
                <a:latin typeface="Arial" pitchFamily="34" charset="0"/>
                <a:cs typeface="Arial" pitchFamily="34" charset="0"/>
              </a:rPr>
              <a:t> і </a:t>
            </a:r>
            <a:r>
              <a:rPr lang="ru-RU" sz="1600" spc="300" dirty="0" err="1">
                <a:solidFill>
                  <a:srgbClr val="1A1A1A"/>
                </a:solidFill>
                <a:latin typeface="Arial" pitchFamily="34" charset="0"/>
                <a:cs typeface="Arial" pitchFamily="34" charset="0"/>
              </a:rPr>
              <a:t>розвиток</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візії</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більше</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схожі</a:t>
            </a:r>
            <a:r>
              <a:rPr lang="ru-RU" sz="1600" spc="300" dirty="0">
                <a:solidFill>
                  <a:srgbClr val="1A1A1A"/>
                </a:solidFill>
                <a:latin typeface="Arial" pitchFamily="34" charset="0"/>
                <a:cs typeface="Arial" pitchFamily="34" charset="0"/>
              </a:rPr>
              <a:t> на </a:t>
            </a:r>
            <a:r>
              <a:rPr lang="ru-RU" sz="1600" spc="300" dirty="0" err="1">
                <a:solidFill>
                  <a:srgbClr val="1A1A1A"/>
                </a:solidFill>
                <a:latin typeface="Arial" pitchFamily="34" charset="0"/>
                <a:cs typeface="Arial" pitchFamily="34" charset="0"/>
              </a:rPr>
              <a:t>декларативні</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побажання</a:t>
            </a:r>
            <a:r>
              <a:rPr lang="ru-RU" sz="1600" spc="300" dirty="0">
                <a:solidFill>
                  <a:srgbClr val="1A1A1A"/>
                </a:solidFill>
                <a:latin typeface="Arial" pitchFamily="34" charset="0"/>
                <a:cs typeface="Arial" pitchFamily="34" charset="0"/>
              </a:rPr>
              <a:t> але не практично </a:t>
            </a:r>
            <a:r>
              <a:rPr lang="ru-RU" sz="1600" spc="300" dirty="0" err="1">
                <a:solidFill>
                  <a:srgbClr val="1A1A1A"/>
                </a:solidFill>
                <a:latin typeface="Arial" pitchFamily="34" charset="0"/>
                <a:cs typeface="Arial" pitchFamily="34" charset="0"/>
              </a:rPr>
              <a:t>створений</a:t>
            </a:r>
            <a:r>
              <a:rPr lang="ru-RU" sz="1600" spc="300" dirty="0">
                <a:solidFill>
                  <a:srgbClr val="1A1A1A"/>
                </a:solidFill>
                <a:latin typeface="Arial" pitchFamily="34" charset="0"/>
                <a:cs typeface="Arial" pitchFamily="34" charset="0"/>
              </a:rPr>
              <a:t> «степ бай степ» с </a:t>
            </a:r>
            <a:r>
              <a:rPr lang="ru-RU" sz="1600" spc="300" dirty="0" err="1">
                <a:solidFill>
                  <a:srgbClr val="1A1A1A"/>
                </a:solidFill>
                <a:latin typeface="Arial" pitchFamily="34" charset="0"/>
                <a:cs typeface="Arial" pitchFamily="34" charset="0"/>
              </a:rPr>
              <a:t>фіксацією</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стратегічних</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завдань</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заяв</a:t>
            </a:r>
            <a:r>
              <a:rPr lang="ru-RU" sz="1600" spc="300" dirty="0">
                <a:solidFill>
                  <a:srgbClr val="1A1A1A"/>
                </a:solidFill>
                <a:latin typeface="Arial" pitchFamily="34" charset="0"/>
                <a:cs typeface="Arial" pitchFamily="34" charset="0"/>
              </a:rPr>
              <a:t> та </a:t>
            </a:r>
            <a:r>
              <a:rPr lang="ru-RU" sz="1600" spc="300" dirty="0" err="1">
                <a:solidFill>
                  <a:srgbClr val="1A1A1A"/>
                </a:solidFill>
                <a:latin typeface="Arial" pitchFamily="34" charset="0"/>
                <a:cs typeface="Arial" pitchFamily="34" charset="0"/>
              </a:rPr>
              <a:t>ключових</a:t>
            </a:r>
            <a:r>
              <a:rPr lang="ru-RU" sz="1600" spc="300" dirty="0">
                <a:solidFill>
                  <a:srgbClr val="1A1A1A"/>
                </a:solidFill>
                <a:latin typeface="Arial" pitchFamily="34" charset="0"/>
                <a:cs typeface="Arial" pitchFamily="34" charset="0"/>
              </a:rPr>
              <a:t> </a:t>
            </a:r>
            <a:r>
              <a:rPr lang="ru-RU" sz="1600" spc="300" dirty="0" err="1" smtClean="0">
                <a:solidFill>
                  <a:srgbClr val="1A1A1A"/>
                </a:solidFill>
                <a:latin typeface="Arial" pitchFamily="34" charset="0"/>
                <a:cs typeface="Arial" pitchFamily="34" charset="0"/>
              </a:rPr>
              <a:t>партнерів</a:t>
            </a:r>
            <a:r>
              <a:rPr lang="ru-RU" sz="1600" spc="300" dirty="0" smtClean="0">
                <a:solidFill>
                  <a:srgbClr val="1A1A1A"/>
                </a:solidFill>
                <a:latin typeface="Arial" pitchFamily="34" charset="0"/>
                <a:cs typeface="Arial" pitchFamily="34" charset="0"/>
              </a:rPr>
              <a:t>/</a:t>
            </a:r>
            <a:r>
              <a:rPr lang="ru-RU" sz="1600" spc="300" dirty="0" err="1" smtClean="0">
                <a:solidFill>
                  <a:srgbClr val="1A1A1A"/>
                </a:solidFill>
                <a:latin typeface="Arial" pitchFamily="34" charset="0"/>
                <a:cs typeface="Arial" pitchFamily="34" charset="0"/>
              </a:rPr>
              <a:t>апонентів</a:t>
            </a:r>
            <a:r>
              <a:rPr lang="ru-RU" sz="1600" spc="300" dirty="0" smtClean="0">
                <a:solidFill>
                  <a:srgbClr val="1A1A1A"/>
                </a:solidFill>
                <a:latin typeface="Arial" pitchFamily="34" charset="0"/>
                <a:cs typeface="Arial" pitchFamily="34" charset="0"/>
              </a:rPr>
              <a:t>; </a:t>
            </a:r>
            <a:r>
              <a:rPr lang="ru-RU" sz="1600" spc="300" dirty="0">
                <a:solidFill>
                  <a:srgbClr val="1A1A1A"/>
                </a:solidFill>
                <a:latin typeface="Arial" pitchFamily="34" charset="0"/>
                <a:cs typeface="Arial" pitchFamily="34" charset="0"/>
              </a:rPr>
              <a:t>3) пункт про </a:t>
            </a:r>
            <a:r>
              <a:rPr lang="ru-RU" sz="1600" spc="300" dirty="0" err="1">
                <a:solidFill>
                  <a:srgbClr val="1A1A1A"/>
                </a:solidFill>
                <a:latin typeface="Arial" pitchFamily="34" charset="0"/>
                <a:cs typeface="Arial" pitchFamily="34" charset="0"/>
              </a:rPr>
              <a:t>розширення</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фінансування</a:t>
            </a:r>
            <a:r>
              <a:rPr lang="ru-RU" sz="1600" spc="300" dirty="0">
                <a:solidFill>
                  <a:srgbClr val="1A1A1A"/>
                </a:solidFill>
                <a:latin typeface="Arial" pitchFamily="34" charset="0"/>
                <a:cs typeface="Arial" pitchFamily="34" charset="0"/>
              </a:rPr>
              <a:t> і </a:t>
            </a:r>
            <a:r>
              <a:rPr lang="ru-RU" sz="1600" spc="300" dirty="0" err="1">
                <a:solidFill>
                  <a:srgbClr val="1A1A1A"/>
                </a:solidFill>
                <a:latin typeface="Arial" pitchFamily="34" charset="0"/>
                <a:cs typeface="Arial" pitchFamily="34" charset="0"/>
              </a:rPr>
              <a:t>донорів</a:t>
            </a:r>
            <a:r>
              <a:rPr lang="ru-RU" sz="1600" spc="300" dirty="0">
                <a:solidFill>
                  <a:srgbClr val="1A1A1A"/>
                </a:solidFill>
                <a:latin typeface="Arial" pitchFamily="34" charset="0"/>
                <a:cs typeface="Arial" pitchFamily="34" charset="0"/>
              </a:rPr>
              <a:t> до 3 млн </a:t>
            </a:r>
            <a:r>
              <a:rPr lang="ru-RU" sz="1600" spc="300" dirty="0" err="1">
                <a:solidFill>
                  <a:srgbClr val="1A1A1A"/>
                </a:solidFill>
                <a:latin typeface="Arial" pitchFamily="34" charset="0"/>
                <a:cs typeface="Arial" pitchFamily="34" charset="0"/>
              </a:rPr>
              <a:t>долларів</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виконано</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меньш</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ніж</a:t>
            </a:r>
            <a:r>
              <a:rPr lang="ru-RU" sz="1600" spc="300" dirty="0">
                <a:solidFill>
                  <a:srgbClr val="1A1A1A"/>
                </a:solidFill>
                <a:latin typeface="Arial" pitchFamily="34" charset="0"/>
                <a:cs typeface="Arial" pitchFamily="34" charset="0"/>
              </a:rPr>
              <a:t> на </a:t>
            </a:r>
            <a:r>
              <a:rPr lang="ru-RU" sz="1600" spc="300" dirty="0" err="1">
                <a:solidFill>
                  <a:srgbClr val="1A1A1A"/>
                </a:solidFill>
                <a:latin typeface="Arial" pitchFamily="34" charset="0"/>
                <a:cs typeface="Arial" pitchFamily="34" charset="0"/>
              </a:rPr>
              <a:t>третину</a:t>
            </a:r>
            <a:r>
              <a:rPr lang="ru-RU" sz="1600" spc="300" dirty="0">
                <a:solidFill>
                  <a:srgbClr val="1A1A1A"/>
                </a:solidFill>
                <a:latin typeface="Arial" pitchFamily="34" charset="0"/>
                <a:cs typeface="Arial" pitchFamily="34" charset="0"/>
              </a:rPr>
              <a:t> а </a:t>
            </a:r>
            <a:r>
              <a:rPr lang="ru-RU" sz="1600" spc="300" dirty="0" err="1">
                <a:solidFill>
                  <a:srgbClr val="1A1A1A"/>
                </a:solidFill>
                <a:latin typeface="Arial" pitchFamily="34" charset="0"/>
                <a:cs typeface="Arial" pitchFamily="34" charset="0"/>
              </a:rPr>
              <a:t>перелік</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донорів</a:t>
            </a:r>
            <a:r>
              <a:rPr lang="ru-RU" sz="1600" spc="300" dirty="0">
                <a:solidFill>
                  <a:srgbClr val="1A1A1A"/>
                </a:solidFill>
                <a:latin typeface="Arial" pitchFamily="34" charset="0"/>
                <a:cs typeface="Arial" pitchFamily="34" charset="0"/>
              </a:rPr>
              <a:t> не </a:t>
            </a:r>
            <a:r>
              <a:rPr lang="ru-RU" sz="1600" spc="300" dirty="0" err="1">
                <a:solidFill>
                  <a:srgbClr val="1A1A1A"/>
                </a:solidFill>
                <a:latin typeface="Arial" pitchFamily="34" charset="0"/>
                <a:cs typeface="Arial" pitchFamily="34" charset="0"/>
              </a:rPr>
              <a:t>робить</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висновків</a:t>
            </a:r>
            <a:r>
              <a:rPr lang="ru-RU" sz="1600" spc="300" dirty="0">
                <a:solidFill>
                  <a:srgbClr val="1A1A1A"/>
                </a:solidFill>
                <a:latin typeface="Arial" pitchFamily="34" charset="0"/>
                <a:cs typeface="Arial" pitchFamily="34" charset="0"/>
              </a:rPr>
              <a:t> про </a:t>
            </a:r>
            <a:r>
              <a:rPr lang="ru-RU" sz="1600" spc="300" dirty="0" err="1">
                <a:solidFill>
                  <a:srgbClr val="1A1A1A"/>
                </a:solidFill>
                <a:latin typeface="Arial" pitchFamily="34" charset="0"/>
                <a:cs typeface="Arial" pitchFamily="34" charset="0"/>
              </a:rPr>
              <a:t>укріплення</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гнучкості</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організації</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або</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більш</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укріплення</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потенціалу</a:t>
            </a:r>
            <a:r>
              <a:rPr lang="ru-RU" sz="1600" spc="300" dirty="0">
                <a:solidFill>
                  <a:srgbClr val="1A1A1A"/>
                </a:solidFill>
                <a:latin typeface="Arial" pitchFamily="34" charset="0"/>
                <a:cs typeface="Arial" pitchFamily="34" charset="0"/>
              </a:rPr>
              <a:t> і </a:t>
            </a:r>
            <a:r>
              <a:rPr lang="ru-RU" sz="1600" spc="300" dirty="0" err="1">
                <a:solidFill>
                  <a:srgbClr val="1A1A1A"/>
                </a:solidFill>
                <a:latin typeface="Arial" pitchFamily="34" charset="0"/>
                <a:cs typeface="Arial" pitchFamily="34" charset="0"/>
              </a:rPr>
              <a:t>організація</a:t>
            </a:r>
            <a:r>
              <a:rPr lang="ru-RU" sz="1600" spc="300" dirty="0">
                <a:solidFill>
                  <a:srgbClr val="1A1A1A"/>
                </a:solidFill>
                <a:latin typeface="Arial" pitchFamily="34" charset="0"/>
                <a:cs typeface="Arial" pitchFamily="34" charset="0"/>
              </a:rPr>
              <a:t> все одно </a:t>
            </a:r>
            <a:r>
              <a:rPr lang="ru-RU" sz="1600" spc="300" dirty="0" err="1">
                <a:solidFill>
                  <a:srgbClr val="1A1A1A"/>
                </a:solidFill>
                <a:latin typeface="Arial" pitchFamily="34" charset="0"/>
                <a:cs typeface="Arial" pitchFamily="34" charset="0"/>
              </a:rPr>
              <a:t>залежить</a:t>
            </a:r>
            <a:r>
              <a:rPr lang="ru-RU" sz="1600" spc="300" dirty="0">
                <a:solidFill>
                  <a:srgbClr val="1A1A1A"/>
                </a:solidFill>
                <a:latin typeface="Arial" pitchFamily="34" charset="0"/>
                <a:cs typeface="Arial" pitchFamily="34" charset="0"/>
              </a:rPr>
              <a:t> </a:t>
            </a:r>
            <a:r>
              <a:rPr lang="ru-RU" sz="1600" spc="300" dirty="0" err="1">
                <a:solidFill>
                  <a:srgbClr val="1A1A1A"/>
                </a:solidFill>
                <a:latin typeface="Arial" pitchFamily="34" charset="0"/>
                <a:cs typeface="Arial" pitchFamily="34" charset="0"/>
              </a:rPr>
              <a:t>від</a:t>
            </a:r>
            <a:r>
              <a:rPr lang="ru-RU" sz="1600" spc="300" dirty="0">
                <a:solidFill>
                  <a:srgbClr val="1A1A1A"/>
                </a:solidFill>
                <a:latin typeface="Arial" pitchFamily="34" charset="0"/>
                <a:cs typeface="Arial" pitchFamily="34" charset="0"/>
              </a:rPr>
              <a:t> ОР </a:t>
            </a:r>
            <a:r>
              <a:rPr lang="ru-RU" sz="1600" spc="300" dirty="0" err="1">
                <a:solidFill>
                  <a:srgbClr val="1A1A1A"/>
                </a:solidFill>
                <a:latin typeface="Arial" pitchFamily="34" charset="0"/>
                <a:cs typeface="Arial" pitchFamily="34" charset="0"/>
              </a:rPr>
              <a:t>чи</a:t>
            </a:r>
            <a:r>
              <a:rPr lang="ru-RU" sz="1600" spc="300" dirty="0">
                <a:solidFill>
                  <a:srgbClr val="1A1A1A"/>
                </a:solidFill>
                <a:latin typeface="Arial" pitchFamily="34" charset="0"/>
                <a:cs typeface="Arial" pitchFamily="34" charset="0"/>
              </a:rPr>
              <a:t> </a:t>
            </a:r>
            <a:r>
              <a:rPr lang="ru-RU" sz="1600" spc="300" dirty="0" smtClean="0">
                <a:solidFill>
                  <a:srgbClr val="1A1A1A"/>
                </a:solidFill>
                <a:latin typeface="Arial" pitchFamily="34" charset="0"/>
                <a:cs typeface="Arial" pitchFamily="34" charset="0"/>
              </a:rPr>
              <a:t>ГФ і </a:t>
            </a:r>
            <a:r>
              <a:rPr lang="ru-RU" sz="1600" spc="300" dirty="0" err="1" smtClean="0">
                <a:solidFill>
                  <a:srgbClr val="1A1A1A"/>
                </a:solidFill>
                <a:latin typeface="Arial" pitchFamily="34" charset="0"/>
                <a:cs typeface="Arial" pitchFamily="34" charset="0"/>
              </a:rPr>
              <a:t>навіть</a:t>
            </a:r>
            <a:r>
              <a:rPr lang="ru-RU" sz="1600" spc="300" dirty="0" smtClean="0">
                <a:solidFill>
                  <a:srgbClr val="1A1A1A"/>
                </a:solidFill>
                <a:latin typeface="Arial" pitchFamily="34" charset="0"/>
                <a:cs typeface="Arial" pitchFamily="34" charset="0"/>
              </a:rPr>
              <a:t> </a:t>
            </a:r>
            <a:r>
              <a:rPr lang="ru-RU" sz="1600" spc="300" dirty="0" err="1" smtClean="0">
                <a:solidFill>
                  <a:srgbClr val="1A1A1A"/>
                </a:solidFill>
                <a:latin typeface="Arial" pitchFamily="34" charset="0"/>
                <a:cs typeface="Arial" pitchFamily="34" charset="0"/>
              </a:rPr>
              <a:t>скорочене</a:t>
            </a:r>
            <a:r>
              <a:rPr lang="ru-RU" sz="1600" spc="300" dirty="0" smtClean="0">
                <a:solidFill>
                  <a:srgbClr val="1A1A1A"/>
                </a:solidFill>
                <a:latin typeface="Arial" pitchFamily="34" charset="0"/>
                <a:cs typeface="Arial" pitchFamily="34" charset="0"/>
              </a:rPr>
              <a:t> </a:t>
            </a:r>
            <a:r>
              <a:rPr lang="ru-RU" sz="1600" spc="300" dirty="0" err="1" smtClean="0">
                <a:solidFill>
                  <a:srgbClr val="1A1A1A"/>
                </a:solidFill>
                <a:latin typeface="Arial" pitchFamily="34" charset="0"/>
                <a:cs typeface="Arial" pitchFamily="34" charset="0"/>
              </a:rPr>
              <a:t>фінансування</a:t>
            </a:r>
            <a:r>
              <a:rPr lang="ru-RU" sz="1600" spc="300" dirty="0" smtClean="0">
                <a:solidFill>
                  <a:srgbClr val="1A1A1A"/>
                </a:solidFill>
                <a:latin typeface="Arial" pitchFamily="34" charset="0"/>
                <a:cs typeface="Arial" pitchFamily="34" charset="0"/>
              </a:rPr>
              <a:t> </a:t>
            </a:r>
            <a:r>
              <a:rPr lang="ru-RU" sz="1600" spc="300" dirty="0" err="1" smtClean="0">
                <a:solidFill>
                  <a:srgbClr val="1A1A1A"/>
                </a:solidFill>
                <a:latin typeface="Arial" pitchFamily="34" charset="0"/>
                <a:cs typeface="Arial" pitchFamily="34" charset="0"/>
              </a:rPr>
              <a:t>напряму</a:t>
            </a:r>
            <a:r>
              <a:rPr lang="ru-RU" sz="1600" spc="300" dirty="0" smtClean="0">
                <a:solidFill>
                  <a:srgbClr val="1A1A1A"/>
                </a:solidFill>
                <a:latin typeface="Arial" pitchFamily="34" charset="0"/>
                <a:cs typeface="Arial" pitchFamily="34" charset="0"/>
              </a:rPr>
              <a:t> </a:t>
            </a:r>
            <a:r>
              <a:rPr lang="ru-RU" sz="1600" spc="300" dirty="0" err="1" smtClean="0">
                <a:solidFill>
                  <a:srgbClr val="1A1A1A"/>
                </a:solidFill>
                <a:latin typeface="Arial" pitchFamily="34" charset="0"/>
                <a:cs typeface="Arial" pitchFamily="34" charset="0"/>
              </a:rPr>
              <a:t>накладає</a:t>
            </a:r>
            <a:r>
              <a:rPr lang="ru-RU" sz="1600" spc="300" dirty="0" smtClean="0">
                <a:solidFill>
                  <a:srgbClr val="1A1A1A"/>
                </a:solidFill>
                <a:latin typeface="Arial" pitchFamily="34" charset="0"/>
                <a:cs typeface="Arial" pitchFamily="34" charset="0"/>
              </a:rPr>
              <a:t> </a:t>
            </a:r>
            <a:r>
              <a:rPr lang="ru-RU" sz="1600" spc="300" dirty="0" err="1" smtClean="0">
                <a:solidFill>
                  <a:srgbClr val="1A1A1A"/>
                </a:solidFill>
                <a:latin typeface="Arial" pitchFamily="34" charset="0"/>
                <a:cs typeface="Arial" pitchFamily="34" charset="0"/>
              </a:rPr>
              <a:t>обмеження</a:t>
            </a:r>
            <a:r>
              <a:rPr lang="ru-RU" sz="1600" spc="300" dirty="0" smtClean="0">
                <a:solidFill>
                  <a:srgbClr val="1A1A1A"/>
                </a:solidFill>
                <a:latin typeface="Arial" pitchFamily="34" charset="0"/>
                <a:cs typeface="Arial" pitchFamily="34" charset="0"/>
              </a:rPr>
              <a:t> </a:t>
            </a:r>
            <a:r>
              <a:rPr lang="ru-RU" sz="1600" spc="300" dirty="0" err="1" smtClean="0">
                <a:solidFill>
                  <a:srgbClr val="1A1A1A"/>
                </a:solidFill>
                <a:latin typeface="Arial" pitchFamily="34" charset="0"/>
                <a:cs typeface="Arial" pitchFamily="34" charset="0"/>
              </a:rPr>
              <a:t>приймати</a:t>
            </a:r>
            <a:r>
              <a:rPr lang="ru-RU" sz="1600" spc="300" dirty="0" smtClean="0">
                <a:solidFill>
                  <a:srgbClr val="1A1A1A"/>
                </a:solidFill>
                <a:latin typeface="Arial" pitchFamily="34" charset="0"/>
                <a:cs typeface="Arial" pitchFamily="34" charset="0"/>
              </a:rPr>
              <a:t> </a:t>
            </a:r>
            <a:r>
              <a:rPr lang="ru-RU" sz="1600" spc="300" dirty="0" err="1" smtClean="0">
                <a:solidFill>
                  <a:srgbClr val="1A1A1A"/>
                </a:solidFill>
                <a:latin typeface="Arial" pitchFamily="34" charset="0"/>
                <a:cs typeface="Arial" pitchFamily="34" charset="0"/>
              </a:rPr>
              <a:t>рішення</a:t>
            </a:r>
            <a:r>
              <a:rPr lang="ru-RU" sz="1600" spc="300" dirty="0" smtClean="0">
                <a:solidFill>
                  <a:srgbClr val="1A1A1A"/>
                </a:solidFill>
                <a:latin typeface="Arial" pitchFamily="34" charset="0"/>
                <a:cs typeface="Arial" pitchFamily="34" charset="0"/>
              </a:rPr>
              <a:t> </a:t>
            </a:r>
            <a:r>
              <a:rPr lang="ru-RU" sz="1600" spc="300" dirty="0" err="1" smtClean="0">
                <a:solidFill>
                  <a:srgbClr val="1A1A1A"/>
                </a:solidFill>
                <a:latin typeface="Arial" pitchFamily="34" charset="0"/>
                <a:cs typeface="Arial" pitchFamily="34" charset="0"/>
              </a:rPr>
              <a:t>спільнотою</a:t>
            </a:r>
            <a:r>
              <a:rPr lang="ru-RU" sz="1600" spc="300" dirty="0" smtClean="0">
                <a:solidFill>
                  <a:srgbClr val="1A1A1A"/>
                </a:solidFill>
                <a:latin typeface="Arial" pitchFamily="34" charset="0"/>
                <a:cs typeface="Arial" pitchFamily="34" charset="0"/>
              </a:rPr>
              <a:t> для </a:t>
            </a:r>
            <a:r>
              <a:rPr lang="ru-RU" sz="1600" spc="300" dirty="0" err="1" smtClean="0">
                <a:solidFill>
                  <a:srgbClr val="1A1A1A"/>
                </a:solidFill>
                <a:latin typeface="Arial" pitchFamily="34" charset="0"/>
                <a:cs typeface="Arial" pitchFamily="34" charset="0"/>
              </a:rPr>
              <a:t>покриття</a:t>
            </a:r>
            <a:r>
              <a:rPr lang="ru-RU" sz="1600" spc="300" dirty="0" smtClean="0">
                <a:solidFill>
                  <a:srgbClr val="1A1A1A"/>
                </a:solidFill>
                <a:latin typeface="Arial" pitchFamily="34" charset="0"/>
                <a:cs typeface="Arial" pitchFamily="34" charset="0"/>
              </a:rPr>
              <a:t> потреб (</a:t>
            </a:r>
            <a:r>
              <a:rPr lang="ru-RU" sz="1600" spc="300" dirty="0" err="1" smtClean="0">
                <a:solidFill>
                  <a:srgbClr val="1A1A1A"/>
                </a:solidFill>
                <a:latin typeface="Arial" pitchFamily="34" charset="0"/>
                <a:cs typeface="Arial" pitchFamily="34" charset="0"/>
              </a:rPr>
              <a:t>паливо</a:t>
            </a:r>
            <a:r>
              <a:rPr lang="ru-RU" sz="1600" spc="300" dirty="0" smtClean="0">
                <a:solidFill>
                  <a:srgbClr val="1A1A1A"/>
                </a:solidFill>
                <a:latin typeface="Arial" pitchFamily="34" charset="0"/>
                <a:cs typeface="Arial" pitchFamily="34" charset="0"/>
              </a:rPr>
              <a:t>, </a:t>
            </a:r>
            <a:r>
              <a:rPr lang="ru-RU" sz="1600" spc="300" dirty="0" err="1" smtClean="0">
                <a:solidFill>
                  <a:srgbClr val="1A1A1A"/>
                </a:solidFill>
                <a:latin typeface="Arial" pitchFamily="34" charset="0"/>
                <a:cs typeface="Arial" pitchFamily="34" charset="0"/>
              </a:rPr>
              <a:t>гуманітарна</a:t>
            </a:r>
            <a:r>
              <a:rPr lang="ru-RU" sz="1600" spc="300" dirty="0" smtClean="0">
                <a:solidFill>
                  <a:srgbClr val="1A1A1A"/>
                </a:solidFill>
                <a:latin typeface="Arial" pitchFamily="34" charset="0"/>
                <a:cs typeface="Arial" pitchFamily="34" charset="0"/>
              </a:rPr>
              <a:t> </a:t>
            </a:r>
            <a:r>
              <a:rPr lang="ru-RU" sz="1600" spc="300" dirty="0" err="1" smtClean="0">
                <a:solidFill>
                  <a:srgbClr val="1A1A1A"/>
                </a:solidFill>
                <a:latin typeface="Arial" pitchFamily="34" charset="0"/>
                <a:cs typeface="Arial" pitchFamily="34" charset="0"/>
              </a:rPr>
              <a:t>підтримка</a:t>
            </a:r>
            <a:r>
              <a:rPr lang="ru-RU" sz="1600" spc="300" dirty="0" smtClean="0">
                <a:solidFill>
                  <a:srgbClr val="1A1A1A"/>
                </a:solidFill>
                <a:latin typeface="Arial" pitchFamily="34" charset="0"/>
                <a:cs typeface="Arial" pitchFamily="34" charset="0"/>
              </a:rPr>
              <a:t>, </a:t>
            </a:r>
            <a:r>
              <a:rPr lang="ru-RU" sz="1600" spc="300" dirty="0" err="1" smtClean="0">
                <a:solidFill>
                  <a:srgbClr val="1A1A1A"/>
                </a:solidFill>
                <a:latin typeface="Arial" pitchFamily="34" charset="0"/>
                <a:cs typeface="Arial" pitchFamily="34" charset="0"/>
              </a:rPr>
              <a:t>візити</a:t>
            </a:r>
            <a:r>
              <a:rPr lang="ru-RU" sz="1600" spc="300" dirty="0" smtClean="0">
                <a:solidFill>
                  <a:srgbClr val="1A1A1A"/>
                </a:solidFill>
                <a:latin typeface="Arial" pitchFamily="34" charset="0"/>
                <a:cs typeface="Arial" pitchFamily="34" charset="0"/>
              </a:rPr>
              <a:t> тех </a:t>
            </a:r>
            <a:r>
              <a:rPr lang="ru-RU" sz="1600" spc="300" dirty="0" err="1" smtClean="0">
                <a:solidFill>
                  <a:srgbClr val="1A1A1A"/>
                </a:solidFill>
                <a:latin typeface="Arial" pitchFamily="34" charset="0"/>
                <a:cs typeface="Arial" pitchFamily="34" charset="0"/>
              </a:rPr>
              <a:t>допомоги</a:t>
            </a:r>
            <a:r>
              <a:rPr lang="ru-RU" sz="1600" spc="300" dirty="0" smtClean="0">
                <a:solidFill>
                  <a:srgbClr val="1A1A1A"/>
                </a:solidFill>
                <a:latin typeface="Arial" pitchFamily="34" charset="0"/>
                <a:cs typeface="Arial" pitchFamily="34" charset="0"/>
              </a:rPr>
              <a:t>, </a:t>
            </a:r>
            <a:r>
              <a:rPr lang="ru-RU" sz="1600" spc="300" dirty="0" err="1" smtClean="0">
                <a:solidFill>
                  <a:srgbClr val="1A1A1A"/>
                </a:solidFill>
                <a:latin typeface="Arial" pitchFamily="34" charset="0"/>
                <a:cs typeface="Arial" pitchFamily="34" charset="0"/>
              </a:rPr>
              <a:t>підтримка</a:t>
            </a:r>
            <a:r>
              <a:rPr lang="ru-RU" sz="1600" spc="300" dirty="0" smtClean="0">
                <a:solidFill>
                  <a:srgbClr val="1A1A1A"/>
                </a:solidFill>
                <a:latin typeface="Arial" pitchFamily="34" charset="0"/>
                <a:cs typeface="Arial" pitchFamily="34" charset="0"/>
              </a:rPr>
              <a:t> та </a:t>
            </a:r>
            <a:r>
              <a:rPr lang="ru-RU" sz="1600" spc="300" dirty="0" err="1" smtClean="0">
                <a:solidFill>
                  <a:srgbClr val="1A1A1A"/>
                </a:solidFill>
                <a:latin typeface="Arial" pitchFamily="34" charset="0"/>
                <a:cs typeface="Arial" pitchFamily="34" charset="0"/>
              </a:rPr>
              <a:t>розширення</a:t>
            </a:r>
            <a:r>
              <a:rPr lang="ru-RU" sz="1600" spc="300" dirty="0" smtClean="0">
                <a:solidFill>
                  <a:srgbClr val="1A1A1A"/>
                </a:solidFill>
                <a:latin typeface="Arial" pitchFamily="34" charset="0"/>
                <a:cs typeface="Arial" pitchFamily="34" charset="0"/>
              </a:rPr>
              <a:t> </a:t>
            </a:r>
            <a:r>
              <a:rPr lang="ru-RU" sz="1600" spc="300" dirty="0" err="1" smtClean="0">
                <a:solidFill>
                  <a:srgbClr val="1A1A1A"/>
                </a:solidFill>
                <a:latin typeface="Arial" pitchFamily="34" charset="0"/>
                <a:cs typeface="Arial" pitchFamily="34" charset="0"/>
              </a:rPr>
              <a:t>консультантської</a:t>
            </a:r>
            <a:r>
              <a:rPr lang="ru-RU" sz="1600" spc="300" dirty="0" smtClean="0">
                <a:solidFill>
                  <a:srgbClr val="1A1A1A"/>
                </a:solidFill>
                <a:latin typeface="Arial" pitchFamily="34" charset="0"/>
                <a:cs typeface="Arial" pitchFamily="34" charset="0"/>
              </a:rPr>
              <a:t> </a:t>
            </a:r>
            <a:r>
              <a:rPr lang="ru-RU" sz="1600" spc="300" dirty="0" err="1" smtClean="0">
                <a:solidFill>
                  <a:srgbClr val="1A1A1A"/>
                </a:solidFill>
                <a:latin typeface="Arial" pitchFamily="34" charset="0"/>
                <a:cs typeface="Arial" pitchFamily="34" charset="0"/>
              </a:rPr>
              <a:t>мережі</a:t>
            </a:r>
            <a:r>
              <a:rPr lang="ru-RU" sz="1600" spc="300" dirty="0" smtClean="0">
                <a:solidFill>
                  <a:srgbClr val="1A1A1A"/>
                </a:solidFill>
                <a:latin typeface="Arial" pitchFamily="34" charset="0"/>
                <a:cs typeface="Arial" pitchFamily="34" charset="0"/>
              </a:rPr>
              <a:t>. </a:t>
            </a:r>
            <a:endParaRPr lang="en-US" sz="1600" spc="300" dirty="0">
              <a:solidFill>
                <a:srgbClr val="1A1A1A"/>
              </a:solidFill>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6523361" y="1685812"/>
            <a:ext cx="13580744" cy="251460"/>
          </a:xfrm>
          <a:custGeom>
            <a:avLst/>
            <a:gdLst/>
            <a:ahLst/>
            <a:cxnLst/>
            <a:rect l="l" t="t" r="r" b="b"/>
            <a:pathLst>
              <a:path w="13580744" h="251460">
                <a:moveTo>
                  <a:pt x="13580738" y="0"/>
                </a:moveTo>
                <a:lnTo>
                  <a:pt x="0" y="0"/>
                </a:lnTo>
                <a:lnTo>
                  <a:pt x="0" y="251301"/>
                </a:lnTo>
                <a:lnTo>
                  <a:pt x="13580738" y="251301"/>
                </a:lnTo>
                <a:lnTo>
                  <a:pt x="13580738" y="0"/>
                </a:lnTo>
                <a:close/>
              </a:path>
            </a:pathLst>
          </a:custGeom>
          <a:solidFill>
            <a:srgbClr val="00A99D"/>
          </a:solidFill>
        </p:spPr>
        <p:txBody>
          <a:bodyPr wrap="square" lIns="0" tIns="0" rIns="0" bIns="0" rtlCol="0"/>
          <a:lstStyle/>
          <a:p>
            <a:endParaRPr/>
          </a:p>
        </p:txBody>
      </p:sp>
      <p:grpSp>
        <p:nvGrpSpPr>
          <p:cNvPr id="3" name="object 3"/>
          <p:cNvGrpSpPr/>
          <p:nvPr/>
        </p:nvGrpSpPr>
        <p:grpSpPr>
          <a:xfrm>
            <a:off x="1256504" y="1322403"/>
            <a:ext cx="534035" cy="711835"/>
            <a:chOff x="1256504" y="1322403"/>
            <a:chExt cx="534035" cy="711835"/>
          </a:xfrm>
        </p:grpSpPr>
        <p:sp>
          <p:nvSpPr>
            <p:cNvPr id="4" name="object 4"/>
            <p:cNvSpPr/>
            <p:nvPr/>
          </p:nvSpPr>
          <p:spPr>
            <a:xfrm>
              <a:off x="1256504" y="1408885"/>
              <a:ext cx="534035" cy="266700"/>
            </a:xfrm>
            <a:custGeom>
              <a:avLst/>
              <a:gdLst/>
              <a:ahLst/>
              <a:cxnLst/>
              <a:rect l="l" t="t" r="r" b="b"/>
              <a:pathLst>
                <a:path w="534035" h="266700">
                  <a:moveTo>
                    <a:pt x="514013" y="58"/>
                  </a:moveTo>
                  <a:lnTo>
                    <a:pt x="456416" y="2516"/>
                  </a:lnTo>
                  <a:lnTo>
                    <a:pt x="409272" y="9898"/>
                  </a:lnTo>
                  <a:lnTo>
                    <a:pt x="363937" y="21897"/>
                  </a:lnTo>
                  <a:lnTo>
                    <a:pt x="320580" y="38263"/>
                  </a:lnTo>
                  <a:lnTo>
                    <a:pt x="279370" y="58746"/>
                  </a:lnTo>
                  <a:lnTo>
                    <a:pt x="240476" y="83096"/>
                  </a:lnTo>
                  <a:lnTo>
                    <a:pt x="204067" y="111064"/>
                  </a:lnTo>
                  <a:lnTo>
                    <a:pt x="168863" y="82612"/>
                  </a:lnTo>
                  <a:lnTo>
                    <a:pt x="131585" y="56196"/>
                  </a:lnTo>
                  <a:lnTo>
                    <a:pt x="91502" y="33000"/>
                  </a:lnTo>
                  <a:lnTo>
                    <a:pt x="47884" y="14208"/>
                  </a:lnTo>
                  <a:lnTo>
                    <a:pt x="0" y="1005"/>
                  </a:lnTo>
                  <a:lnTo>
                    <a:pt x="0" y="122687"/>
                  </a:lnTo>
                  <a:lnTo>
                    <a:pt x="37549" y="130506"/>
                  </a:lnTo>
                  <a:lnTo>
                    <a:pt x="71086" y="149096"/>
                  </a:lnTo>
                  <a:lnTo>
                    <a:pt x="99739" y="174778"/>
                  </a:lnTo>
                  <a:lnTo>
                    <a:pt x="130856" y="218118"/>
                  </a:lnTo>
                  <a:lnTo>
                    <a:pt x="147346" y="266452"/>
                  </a:lnTo>
                  <a:lnTo>
                    <a:pt x="257552" y="266452"/>
                  </a:lnTo>
                  <a:lnTo>
                    <a:pt x="281956" y="223891"/>
                  </a:lnTo>
                  <a:lnTo>
                    <a:pt x="312164" y="186310"/>
                  </a:lnTo>
                  <a:lnTo>
                    <a:pt x="347712" y="154240"/>
                  </a:lnTo>
                  <a:lnTo>
                    <a:pt x="388135" y="128209"/>
                  </a:lnTo>
                  <a:lnTo>
                    <a:pt x="432970" y="108745"/>
                  </a:lnTo>
                  <a:lnTo>
                    <a:pt x="481751" y="96380"/>
                  </a:lnTo>
                  <a:lnTo>
                    <a:pt x="534015" y="91641"/>
                  </a:lnTo>
                  <a:lnTo>
                    <a:pt x="534015" y="1015"/>
                  </a:lnTo>
                  <a:lnTo>
                    <a:pt x="530949" y="556"/>
                  </a:lnTo>
                  <a:lnTo>
                    <a:pt x="514013" y="58"/>
                  </a:lnTo>
                  <a:close/>
                </a:path>
              </a:pathLst>
            </a:custGeom>
            <a:solidFill>
              <a:srgbClr val="00A99D"/>
            </a:solidFill>
          </p:spPr>
          <p:txBody>
            <a:bodyPr wrap="square" lIns="0" tIns="0" rIns="0" bIns="0" rtlCol="0"/>
            <a:lstStyle/>
            <a:p>
              <a:endParaRPr/>
            </a:p>
          </p:txBody>
        </p:sp>
        <p:pic>
          <p:nvPicPr>
            <p:cNvPr id="5" name="object 5"/>
            <p:cNvPicPr/>
            <p:nvPr/>
          </p:nvPicPr>
          <p:blipFill>
            <a:blip r:embed="rId2" cstate="print"/>
            <a:stretch>
              <a:fillRect/>
            </a:stretch>
          </p:blipFill>
          <p:spPr>
            <a:xfrm>
              <a:off x="1397939" y="1322403"/>
              <a:ext cx="124781" cy="124792"/>
            </a:xfrm>
            <a:prstGeom prst="rect">
              <a:avLst/>
            </a:prstGeom>
          </p:spPr>
        </p:pic>
        <p:sp>
          <p:nvSpPr>
            <p:cNvPr id="6" name="object 6"/>
            <p:cNvSpPr/>
            <p:nvPr/>
          </p:nvSpPr>
          <p:spPr>
            <a:xfrm>
              <a:off x="1256510" y="1675341"/>
              <a:ext cx="534035" cy="272415"/>
            </a:xfrm>
            <a:custGeom>
              <a:avLst/>
              <a:gdLst/>
              <a:ahLst/>
              <a:cxnLst/>
              <a:rect l="l" t="t" r="r" b="b"/>
              <a:pathLst>
                <a:path w="534035" h="272414">
                  <a:moveTo>
                    <a:pt x="385087" y="0"/>
                  </a:moveTo>
                  <a:lnTo>
                    <a:pt x="274871" y="0"/>
                  </a:lnTo>
                  <a:lnTo>
                    <a:pt x="250005" y="46171"/>
                  </a:lnTo>
                  <a:lnTo>
                    <a:pt x="218743" y="85843"/>
                  </a:lnTo>
                  <a:lnTo>
                    <a:pt x="182040" y="118837"/>
                  </a:lnTo>
                  <a:lnTo>
                    <a:pt x="140857" y="144975"/>
                  </a:lnTo>
                  <a:lnTo>
                    <a:pt x="96150" y="164079"/>
                  </a:lnTo>
                  <a:lnTo>
                    <a:pt x="48878" y="175972"/>
                  </a:lnTo>
                  <a:lnTo>
                    <a:pt x="0" y="180476"/>
                  </a:lnTo>
                  <a:lnTo>
                    <a:pt x="0" y="271101"/>
                  </a:lnTo>
                  <a:lnTo>
                    <a:pt x="2941" y="271560"/>
                  </a:lnTo>
                  <a:lnTo>
                    <a:pt x="19330" y="272058"/>
                  </a:lnTo>
                  <a:lnTo>
                    <a:pt x="28020" y="272117"/>
                  </a:lnTo>
                  <a:lnTo>
                    <a:pt x="76824" y="269601"/>
                  </a:lnTo>
                  <a:lnTo>
                    <a:pt x="124023" y="262218"/>
                  </a:lnTo>
                  <a:lnTo>
                    <a:pt x="169435" y="250219"/>
                  </a:lnTo>
                  <a:lnTo>
                    <a:pt x="212875" y="233854"/>
                  </a:lnTo>
                  <a:lnTo>
                    <a:pt x="254163" y="213371"/>
                  </a:lnTo>
                  <a:lnTo>
                    <a:pt x="293115" y="189020"/>
                  </a:lnTo>
                  <a:lnTo>
                    <a:pt x="329550" y="161052"/>
                  </a:lnTo>
                  <a:lnTo>
                    <a:pt x="364794" y="189504"/>
                  </a:lnTo>
                  <a:lnTo>
                    <a:pt x="402171" y="215921"/>
                  </a:lnTo>
                  <a:lnTo>
                    <a:pt x="442372" y="239117"/>
                  </a:lnTo>
                  <a:lnTo>
                    <a:pt x="486089" y="257908"/>
                  </a:lnTo>
                  <a:lnTo>
                    <a:pt x="534015" y="271112"/>
                  </a:lnTo>
                  <a:lnTo>
                    <a:pt x="534015" y="149430"/>
                  </a:lnTo>
                  <a:lnTo>
                    <a:pt x="496340" y="141168"/>
                  </a:lnTo>
                  <a:lnTo>
                    <a:pt x="462530" y="121606"/>
                  </a:lnTo>
                  <a:lnTo>
                    <a:pt x="433604" y="94948"/>
                  </a:lnTo>
                  <a:lnTo>
                    <a:pt x="402239" y="52191"/>
                  </a:lnTo>
                  <a:lnTo>
                    <a:pt x="389180" y="21001"/>
                  </a:lnTo>
                  <a:lnTo>
                    <a:pt x="385087" y="0"/>
                  </a:lnTo>
                  <a:close/>
                </a:path>
              </a:pathLst>
            </a:custGeom>
            <a:solidFill>
              <a:srgbClr val="00A99D"/>
            </a:solidFill>
          </p:spPr>
          <p:txBody>
            <a:bodyPr wrap="square" lIns="0" tIns="0" rIns="0" bIns="0" rtlCol="0"/>
            <a:lstStyle/>
            <a:p>
              <a:endParaRPr/>
            </a:p>
          </p:txBody>
        </p:sp>
        <p:pic>
          <p:nvPicPr>
            <p:cNvPr id="7" name="object 7"/>
            <p:cNvPicPr/>
            <p:nvPr/>
          </p:nvPicPr>
          <p:blipFill>
            <a:blip r:embed="rId3" cstate="print"/>
            <a:stretch>
              <a:fillRect/>
            </a:stretch>
          </p:blipFill>
          <p:spPr>
            <a:xfrm>
              <a:off x="1522721" y="1909149"/>
              <a:ext cx="124781" cy="124792"/>
            </a:xfrm>
            <a:prstGeom prst="rect">
              <a:avLst/>
            </a:prstGeom>
          </p:spPr>
        </p:pic>
      </p:grpSp>
      <p:sp>
        <p:nvSpPr>
          <p:cNvPr id="8" name="object 8"/>
          <p:cNvSpPr txBox="1">
            <a:spLocks noGrp="1"/>
          </p:cNvSpPr>
          <p:nvPr>
            <p:ph type="title"/>
          </p:nvPr>
        </p:nvSpPr>
        <p:spPr>
          <a:xfrm>
            <a:off x="603251" y="2974112"/>
            <a:ext cx="4572000" cy="445634"/>
          </a:xfrm>
          <a:prstGeom prst="rect">
            <a:avLst/>
          </a:prstGeom>
        </p:spPr>
        <p:txBody>
          <a:bodyPr vert="horz" wrap="square" lIns="0" tIns="14604" rIns="0" bIns="0" rtlCol="0">
            <a:spAutoFit/>
          </a:bodyPr>
          <a:lstStyle/>
          <a:p>
            <a:pPr marL="12700">
              <a:lnSpc>
                <a:spcPct val="100000"/>
              </a:lnSpc>
              <a:spcBef>
                <a:spcPts val="114"/>
              </a:spcBef>
            </a:pPr>
            <a:r>
              <a:rPr lang="uk-UA" sz="2800" spc="-285" dirty="0" smtClean="0">
                <a:solidFill>
                  <a:srgbClr val="00A99D"/>
                </a:solidFill>
                <a:latin typeface="Verdana"/>
                <a:cs typeface="Verdana"/>
              </a:rPr>
              <a:t>ФІНАНСУВАННЯ</a:t>
            </a:r>
            <a:endParaRPr sz="2800" dirty="0">
              <a:latin typeface="Verdana"/>
              <a:cs typeface="Verdana"/>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51250" y="1971545"/>
            <a:ext cx="16230600" cy="8964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775492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ctrTitle"/>
          </p:nvPr>
        </p:nvSpPr>
        <p:spPr>
          <a:xfrm>
            <a:off x="1507807" y="3505898"/>
            <a:ext cx="17088486" cy="630300"/>
          </a:xfrm>
          <a:prstGeom prst="rect">
            <a:avLst/>
          </a:prstGeom>
        </p:spPr>
        <p:txBody>
          <a:bodyPr vert="horz" wrap="square" lIns="0" tIns="14604" rIns="0" bIns="0" rtlCol="0">
            <a:spAutoFit/>
          </a:bodyPr>
          <a:lstStyle/>
          <a:p>
            <a:pPr marL="12700">
              <a:lnSpc>
                <a:spcPct val="100000"/>
              </a:lnSpc>
              <a:spcBef>
                <a:spcPts val="114"/>
              </a:spcBef>
            </a:pPr>
            <a:r>
              <a:rPr lang="uk-UA" sz="4000" spc="-285" dirty="0" smtClean="0">
                <a:solidFill>
                  <a:schemeClr val="tx1"/>
                </a:solidFill>
                <a:latin typeface="Arial" pitchFamily="34" charset="0"/>
                <a:cs typeface="Arial" pitchFamily="34" charset="0"/>
              </a:rPr>
              <a:t>Досягнення</a:t>
            </a:r>
            <a:endParaRPr sz="4000" dirty="0">
              <a:solidFill>
                <a:schemeClr val="tx1"/>
              </a:solidFill>
              <a:latin typeface="Arial" pitchFamily="34" charset="0"/>
              <a:cs typeface="Arial" pitchFamily="34" charset="0"/>
            </a:endParaRPr>
          </a:p>
        </p:txBody>
      </p:sp>
      <p:sp>
        <p:nvSpPr>
          <p:cNvPr id="7" name="Подзаголовок 6"/>
          <p:cNvSpPr>
            <a:spLocks noGrp="1"/>
          </p:cNvSpPr>
          <p:nvPr>
            <p:ph type="subTitle" idx="4"/>
          </p:nvPr>
        </p:nvSpPr>
        <p:spPr>
          <a:xfrm>
            <a:off x="4032250" y="7712075"/>
            <a:ext cx="5181600" cy="1066800"/>
          </a:xfrm>
        </p:spPr>
        <p:txBody>
          <a:bodyPr/>
          <a:lstStyle/>
          <a:p>
            <a:r>
              <a:rPr lang="uk-UA" dirty="0" smtClean="0"/>
              <a:t>Допомога ЦОЗ ДКВС для ЗПТ</a:t>
            </a:r>
            <a:endParaRPr lang="uk-UA" dirty="0" smtClean="0"/>
          </a:p>
        </p:txBody>
      </p:sp>
      <p:sp>
        <p:nvSpPr>
          <p:cNvPr id="4" name="object 4"/>
          <p:cNvSpPr txBox="1"/>
          <p:nvPr/>
        </p:nvSpPr>
        <p:spPr>
          <a:xfrm>
            <a:off x="1136650" y="4829767"/>
            <a:ext cx="5072635" cy="877804"/>
          </a:xfrm>
          <a:prstGeom prst="rect">
            <a:avLst/>
          </a:prstGeom>
        </p:spPr>
        <p:txBody>
          <a:bodyPr vert="horz" wrap="square" lIns="0" tIns="15875" rIns="0" bIns="0" rtlCol="0">
            <a:spAutoFit/>
          </a:bodyPr>
          <a:lstStyle/>
          <a:p>
            <a:pPr marL="12700">
              <a:lnSpc>
                <a:spcPct val="100000"/>
              </a:lnSpc>
              <a:spcBef>
                <a:spcPts val="125"/>
              </a:spcBef>
            </a:pPr>
            <a:r>
              <a:rPr lang="uk-UA" sz="2800" b="1" spc="114" dirty="0" smtClean="0">
                <a:solidFill>
                  <a:srgbClr val="FFFFFF"/>
                </a:solidFill>
                <a:latin typeface="Arial" pitchFamily="34" charset="0"/>
                <a:cs typeface="Arial" pitchFamily="34" charset="0"/>
              </a:rPr>
              <a:t>Залучено додаткове фінансування</a:t>
            </a:r>
            <a:endParaRPr sz="2800" dirty="0">
              <a:latin typeface="Arial" pitchFamily="34" charset="0"/>
              <a:cs typeface="Arial" pitchFamily="34" charset="0"/>
            </a:endParaRPr>
          </a:p>
        </p:txBody>
      </p:sp>
      <p:sp>
        <p:nvSpPr>
          <p:cNvPr id="5" name="object 5"/>
          <p:cNvSpPr txBox="1"/>
          <p:nvPr/>
        </p:nvSpPr>
        <p:spPr>
          <a:xfrm>
            <a:off x="7385050" y="4829767"/>
            <a:ext cx="5715000" cy="446917"/>
          </a:xfrm>
          <a:prstGeom prst="rect">
            <a:avLst/>
          </a:prstGeom>
        </p:spPr>
        <p:txBody>
          <a:bodyPr vert="horz" wrap="square" lIns="0" tIns="15875" rIns="0" bIns="0" rtlCol="0">
            <a:spAutoFit/>
          </a:bodyPr>
          <a:lstStyle/>
          <a:p>
            <a:pPr marL="12700">
              <a:lnSpc>
                <a:spcPct val="100000"/>
              </a:lnSpc>
              <a:spcBef>
                <a:spcPts val="125"/>
              </a:spcBef>
            </a:pPr>
            <a:r>
              <a:rPr lang="uk-UA" sz="2800" b="1" spc="114" dirty="0" smtClean="0">
                <a:solidFill>
                  <a:srgbClr val="FFFFFF"/>
                </a:solidFill>
                <a:latin typeface="Arial"/>
                <a:cs typeface="Arial"/>
              </a:rPr>
              <a:t>Покращено моніторинг СЛМ</a:t>
            </a:r>
            <a:endParaRPr sz="2800" dirty="0">
              <a:latin typeface="Arial"/>
              <a:cs typeface="Arial"/>
            </a:endParaRPr>
          </a:p>
        </p:txBody>
      </p:sp>
      <p:sp>
        <p:nvSpPr>
          <p:cNvPr id="6" name="object 6"/>
          <p:cNvSpPr txBox="1"/>
          <p:nvPr/>
        </p:nvSpPr>
        <p:spPr>
          <a:xfrm>
            <a:off x="13932913" y="4829767"/>
            <a:ext cx="5470210" cy="877804"/>
          </a:xfrm>
          <a:prstGeom prst="rect">
            <a:avLst/>
          </a:prstGeom>
        </p:spPr>
        <p:txBody>
          <a:bodyPr vert="horz" wrap="square" lIns="0" tIns="15875" rIns="0" bIns="0" rtlCol="0">
            <a:spAutoFit/>
          </a:bodyPr>
          <a:lstStyle/>
          <a:p>
            <a:pPr marL="12700">
              <a:lnSpc>
                <a:spcPct val="100000"/>
              </a:lnSpc>
              <a:spcBef>
                <a:spcPts val="125"/>
              </a:spcBef>
            </a:pPr>
            <a:r>
              <a:rPr lang="uk-UA" sz="2800" b="1" spc="114" dirty="0" smtClean="0">
                <a:solidFill>
                  <a:srgbClr val="FFFFFF"/>
                </a:solidFill>
                <a:latin typeface="Arial"/>
                <a:cs typeface="Arial"/>
              </a:rPr>
              <a:t>Запроваджено допомогу ЦОЗ ДКВС для ЗПТ</a:t>
            </a:r>
            <a:endParaRPr sz="2800" dirty="0">
              <a:latin typeface="Arial"/>
              <a:cs typeface="Arial"/>
            </a:endParaRPr>
          </a:p>
        </p:txBody>
      </p:sp>
      <p:pic>
        <p:nvPicPr>
          <p:cNvPr id="307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52050" y="7178675"/>
            <a:ext cx="5943600" cy="13154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242260" y="2974112"/>
            <a:ext cx="6142789" cy="884215"/>
          </a:xfrm>
          <a:prstGeom prst="rect">
            <a:avLst/>
          </a:prstGeom>
        </p:spPr>
        <p:txBody>
          <a:bodyPr vert="horz" wrap="square" lIns="0" tIns="14604" rIns="0" bIns="0" rtlCol="0">
            <a:spAutoFit/>
          </a:bodyPr>
          <a:lstStyle/>
          <a:p>
            <a:pPr marL="12700">
              <a:lnSpc>
                <a:spcPct val="100000"/>
              </a:lnSpc>
              <a:spcBef>
                <a:spcPts val="114"/>
              </a:spcBef>
            </a:pPr>
            <a:r>
              <a:rPr lang="uk-UA" sz="5650" spc="-285" dirty="0" smtClean="0">
                <a:latin typeface="Verdana"/>
                <a:cs typeface="Verdana"/>
              </a:rPr>
              <a:t>ПРОБЛЕМИ:</a:t>
            </a:r>
            <a:endParaRPr sz="5650" dirty="0">
              <a:latin typeface="Verdana"/>
              <a:cs typeface="Verdana"/>
            </a:endParaRPr>
          </a:p>
        </p:txBody>
      </p:sp>
      <p:sp>
        <p:nvSpPr>
          <p:cNvPr id="3" name="object 3"/>
          <p:cNvSpPr txBox="1"/>
          <p:nvPr/>
        </p:nvSpPr>
        <p:spPr>
          <a:xfrm>
            <a:off x="831850" y="5850627"/>
            <a:ext cx="5471673" cy="1124026"/>
          </a:xfrm>
          <a:prstGeom prst="rect">
            <a:avLst/>
          </a:prstGeom>
        </p:spPr>
        <p:txBody>
          <a:bodyPr vert="horz" wrap="square" lIns="0" tIns="15875" rIns="0" bIns="0" rtlCol="0">
            <a:spAutoFit/>
          </a:bodyPr>
          <a:lstStyle/>
          <a:p>
            <a:pPr marL="12700">
              <a:lnSpc>
                <a:spcPct val="100000"/>
              </a:lnSpc>
              <a:spcBef>
                <a:spcPts val="125"/>
              </a:spcBef>
            </a:pPr>
            <a:r>
              <a:rPr lang="uk-UA" sz="2400" b="1" spc="114" dirty="0" smtClean="0">
                <a:solidFill>
                  <a:srgbClr val="FFFFFF"/>
                </a:solidFill>
                <a:latin typeface="Arial"/>
                <a:cs typeface="Arial"/>
              </a:rPr>
              <a:t>МАЙЖЕ НЕМАЄ АКТИВНОІ УЧАСТІ АСОЦІЙОВАНИХ ЧЛЕНІВ </a:t>
            </a:r>
            <a:r>
              <a:rPr lang="uk-UA" sz="2400" b="1" spc="114" dirty="0" smtClean="0">
                <a:solidFill>
                  <a:srgbClr val="FFFFFF"/>
                </a:solidFill>
                <a:latin typeface="Arial"/>
                <a:cs typeface="Arial"/>
              </a:rPr>
              <a:t>У </a:t>
            </a:r>
            <a:r>
              <a:rPr lang="uk-UA" sz="2400" b="1" spc="114" dirty="0" smtClean="0">
                <a:solidFill>
                  <a:srgbClr val="FFFFFF"/>
                </a:solidFill>
                <a:latin typeface="Arial"/>
                <a:cs typeface="Arial"/>
              </a:rPr>
              <a:t>СТАТУТНІЙ ДІЯЛЬНОСТІ</a:t>
            </a:r>
            <a:endParaRPr sz="2400" dirty="0">
              <a:latin typeface="Arial"/>
              <a:cs typeface="Arial"/>
            </a:endParaRPr>
          </a:p>
        </p:txBody>
      </p:sp>
      <p:sp>
        <p:nvSpPr>
          <p:cNvPr id="4" name="object 4"/>
          <p:cNvSpPr txBox="1"/>
          <p:nvPr/>
        </p:nvSpPr>
        <p:spPr>
          <a:xfrm>
            <a:off x="3956050" y="7860744"/>
            <a:ext cx="6007106" cy="754694"/>
          </a:xfrm>
          <a:prstGeom prst="rect">
            <a:avLst/>
          </a:prstGeom>
        </p:spPr>
        <p:txBody>
          <a:bodyPr vert="horz" wrap="square" lIns="0" tIns="15875" rIns="0" bIns="0" rtlCol="0">
            <a:spAutoFit/>
          </a:bodyPr>
          <a:lstStyle/>
          <a:p>
            <a:pPr marL="12700">
              <a:lnSpc>
                <a:spcPct val="100000"/>
              </a:lnSpc>
              <a:spcBef>
                <a:spcPts val="125"/>
              </a:spcBef>
            </a:pPr>
            <a:r>
              <a:rPr lang="uk-UA" sz="2400" b="1" spc="114" dirty="0" smtClean="0">
                <a:solidFill>
                  <a:srgbClr val="FFFFFF"/>
                </a:solidFill>
                <a:latin typeface="Arial"/>
                <a:cs typeface="Arial"/>
              </a:rPr>
              <a:t>недостатньо НОВИХ ДОНОРІВ ЗІ СТАЛИМ ФІНАНСУВАННЯМ</a:t>
            </a:r>
            <a:endParaRPr sz="2400" dirty="0">
              <a:latin typeface="Arial"/>
              <a:cs typeface="Arial"/>
            </a:endParaRPr>
          </a:p>
        </p:txBody>
      </p:sp>
      <p:sp>
        <p:nvSpPr>
          <p:cNvPr id="5" name="object 5"/>
          <p:cNvSpPr txBox="1"/>
          <p:nvPr/>
        </p:nvSpPr>
        <p:spPr>
          <a:xfrm>
            <a:off x="14278170" y="7860744"/>
            <a:ext cx="3291840" cy="2970685"/>
          </a:xfrm>
          <a:prstGeom prst="rect">
            <a:avLst/>
          </a:prstGeom>
        </p:spPr>
        <p:txBody>
          <a:bodyPr vert="horz" wrap="square" lIns="0" tIns="15875" rIns="0" bIns="0" rtlCol="0">
            <a:spAutoFit/>
          </a:bodyPr>
          <a:lstStyle/>
          <a:p>
            <a:pPr marL="12700">
              <a:lnSpc>
                <a:spcPct val="100000"/>
              </a:lnSpc>
              <a:spcBef>
                <a:spcPts val="125"/>
              </a:spcBef>
            </a:pPr>
            <a:r>
              <a:rPr lang="uk-UA" sz="2400" b="1" spc="114" dirty="0" smtClean="0">
                <a:solidFill>
                  <a:srgbClr val="FFFFFF"/>
                </a:solidFill>
                <a:latin typeface="Arial"/>
                <a:cs typeface="Arial"/>
              </a:rPr>
              <a:t>Комунікація, адвокації та спільні заходи з органами центральної влади щодо розвитку систем допомоги ЛВН знижено або відсутня</a:t>
            </a:r>
            <a:endParaRPr sz="2400" dirty="0">
              <a:latin typeface="Arial"/>
              <a:cs typeface="Arial"/>
            </a:endParaRPr>
          </a:p>
        </p:txBody>
      </p:sp>
      <p:sp>
        <p:nvSpPr>
          <p:cNvPr id="6" name="object 6"/>
          <p:cNvSpPr txBox="1"/>
          <p:nvPr/>
        </p:nvSpPr>
        <p:spPr>
          <a:xfrm>
            <a:off x="10128250" y="5578475"/>
            <a:ext cx="3485509" cy="2970685"/>
          </a:xfrm>
          <a:prstGeom prst="rect">
            <a:avLst/>
          </a:prstGeom>
        </p:spPr>
        <p:txBody>
          <a:bodyPr vert="horz" wrap="square" lIns="0" tIns="15875" rIns="0" bIns="0" rtlCol="0">
            <a:spAutoFit/>
          </a:bodyPr>
          <a:lstStyle/>
          <a:p>
            <a:pPr marL="12700">
              <a:lnSpc>
                <a:spcPct val="100000"/>
              </a:lnSpc>
              <a:spcBef>
                <a:spcPts val="125"/>
              </a:spcBef>
            </a:pPr>
            <a:r>
              <a:rPr lang="uk-UA" sz="2400" b="1" spc="114" dirty="0" smtClean="0">
                <a:solidFill>
                  <a:srgbClr val="FFFFFF"/>
                </a:solidFill>
                <a:latin typeface="Arial"/>
                <a:cs typeface="Arial"/>
              </a:rPr>
              <a:t>Регіони потребують розширення можливостей а саме помічників (працюючих на спільноту потрібно мінімум 3 людини на регіон)</a:t>
            </a:r>
            <a:endParaRPr sz="2400" dirty="0">
              <a:latin typeface="Arial"/>
              <a:cs typeface="Arial"/>
            </a:endParaRPr>
          </a:p>
        </p:txBody>
      </p:sp>
      <p:sp>
        <p:nvSpPr>
          <p:cNvPr id="7" name="object 7"/>
          <p:cNvSpPr/>
          <p:nvPr/>
        </p:nvSpPr>
        <p:spPr>
          <a:xfrm>
            <a:off x="2279650" y="8931275"/>
            <a:ext cx="12115165" cy="838200"/>
          </a:xfrm>
          <a:custGeom>
            <a:avLst/>
            <a:gdLst/>
            <a:ahLst/>
            <a:cxnLst/>
            <a:rect l="l" t="t" r="r" b="b"/>
            <a:pathLst>
              <a:path w="12115165" h="838200">
                <a:moveTo>
                  <a:pt x="12114822" y="418846"/>
                </a:moveTo>
                <a:lnTo>
                  <a:pt x="12112003" y="370001"/>
                </a:lnTo>
                <a:lnTo>
                  <a:pt x="12103760" y="322808"/>
                </a:lnTo>
                <a:lnTo>
                  <a:pt x="12090400" y="277583"/>
                </a:lnTo>
                <a:lnTo>
                  <a:pt x="12072252" y="234645"/>
                </a:lnTo>
                <a:lnTo>
                  <a:pt x="12049608" y="194310"/>
                </a:lnTo>
                <a:lnTo>
                  <a:pt x="12022798" y="156883"/>
                </a:lnTo>
                <a:lnTo>
                  <a:pt x="11992140" y="122682"/>
                </a:lnTo>
                <a:lnTo>
                  <a:pt x="11957939" y="92024"/>
                </a:lnTo>
                <a:lnTo>
                  <a:pt x="11920512" y="65214"/>
                </a:lnTo>
                <a:lnTo>
                  <a:pt x="11880177" y="42583"/>
                </a:lnTo>
                <a:lnTo>
                  <a:pt x="11837238" y="24422"/>
                </a:lnTo>
                <a:lnTo>
                  <a:pt x="11792014" y="11074"/>
                </a:lnTo>
                <a:lnTo>
                  <a:pt x="11744820" y="2819"/>
                </a:lnTo>
                <a:lnTo>
                  <a:pt x="11695976" y="0"/>
                </a:lnTo>
                <a:lnTo>
                  <a:pt x="11647132" y="2819"/>
                </a:lnTo>
                <a:lnTo>
                  <a:pt x="11599951" y="11074"/>
                </a:lnTo>
                <a:lnTo>
                  <a:pt x="11554727" y="24422"/>
                </a:lnTo>
                <a:lnTo>
                  <a:pt x="11511788" y="42583"/>
                </a:lnTo>
                <a:lnTo>
                  <a:pt x="11471453" y="65214"/>
                </a:lnTo>
                <a:lnTo>
                  <a:pt x="11434026" y="92024"/>
                </a:lnTo>
                <a:lnTo>
                  <a:pt x="11399825" y="122682"/>
                </a:lnTo>
                <a:lnTo>
                  <a:pt x="11369167" y="156883"/>
                </a:lnTo>
                <a:lnTo>
                  <a:pt x="11342357" y="194310"/>
                </a:lnTo>
                <a:lnTo>
                  <a:pt x="11319713" y="234645"/>
                </a:lnTo>
                <a:lnTo>
                  <a:pt x="11301565" y="277583"/>
                </a:lnTo>
                <a:lnTo>
                  <a:pt x="11288205" y="322808"/>
                </a:lnTo>
                <a:lnTo>
                  <a:pt x="11279962" y="370001"/>
                </a:lnTo>
                <a:lnTo>
                  <a:pt x="11277740" y="408368"/>
                </a:lnTo>
                <a:lnTo>
                  <a:pt x="8355165" y="408368"/>
                </a:lnTo>
                <a:lnTo>
                  <a:pt x="8352955" y="370001"/>
                </a:lnTo>
                <a:lnTo>
                  <a:pt x="8344713" y="322808"/>
                </a:lnTo>
                <a:lnTo>
                  <a:pt x="8331352" y="277583"/>
                </a:lnTo>
                <a:lnTo>
                  <a:pt x="8313204" y="234645"/>
                </a:lnTo>
                <a:lnTo>
                  <a:pt x="8290560" y="194310"/>
                </a:lnTo>
                <a:lnTo>
                  <a:pt x="8263750" y="156883"/>
                </a:lnTo>
                <a:lnTo>
                  <a:pt x="8233092" y="122682"/>
                </a:lnTo>
                <a:lnTo>
                  <a:pt x="8198891" y="92024"/>
                </a:lnTo>
                <a:lnTo>
                  <a:pt x="8161464" y="65214"/>
                </a:lnTo>
                <a:lnTo>
                  <a:pt x="8121129" y="42583"/>
                </a:lnTo>
                <a:lnTo>
                  <a:pt x="8078190" y="24422"/>
                </a:lnTo>
                <a:lnTo>
                  <a:pt x="8032966" y="11074"/>
                </a:lnTo>
                <a:lnTo>
                  <a:pt x="7985773" y="2819"/>
                </a:lnTo>
                <a:lnTo>
                  <a:pt x="7936928" y="0"/>
                </a:lnTo>
                <a:lnTo>
                  <a:pt x="7888084" y="2819"/>
                </a:lnTo>
                <a:lnTo>
                  <a:pt x="7840904" y="11074"/>
                </a:lnTo>
                <a:lnTo>
                  <a:pt x="7795679" y="24422"/>
                </a:lnTo>
                <a:lnTo>
                  <a:pt x="7752740" y="42583"/>
                </a:lnTo>
                <a:lnTo>
                  <a:pt x="7712405" y="65214"/>
                </a:lnTo>
                <a:lnTo>
                  <a:pt x="7674978" y="92024"/>
                </a:lnTo>
                <a:lnTo>
                  <a:pt x="7640777" y="122682"/>
                </a:lnTo>
                <a:lnTo>
                  <a:pt x="7610119" y="156883"/>
                </a:lnTo>
                <a:lnTo>
                  <a:pt x="7583310" y="194310"/>
                </a:lnTo>
                <a:lnTo>
                  <a:pt x="7560665" y="234645"/>
                </a:lnTo>
                <a:lnTo>
                  <a:pt x="7542517" y="277583"/>
                </a:lnTo>
                <a:lnTo>
                  <a:pt x="7529157" y="322808"/>
                </a:lnTo>
                <a:lnTo>
                  <a:pt x="7520914" y="370001"/>
                </a:lnTo>
                <a:lnTo>
                  <a:pt x="7518692" y="408368"/>
                </a:lnTo>
                <a:lnTo>
                  <a:pt x="4596117" y="408368"/>
                </a:lnTo>
                <a:lnTo>
                  <a:pt x="4593907" y="370001"/>
                </a:lnTo>
                <a:lnTo>
                  <a:pt x="4585665" y="322808"/>
                </a:lnTo>
                <a:lnTo>
                  <a:pt x="4572305" y="277583"/>
                </a:lnTo>
                <a:lnTo>
                  <a:pt x="4554156" y="234645"/>
                </a:lnTo>
                <a:lnTo>
                  <a:pt x="4531512" y="194310"/>
                </a:lnTo>
                <a:lnTo>
                  <a:pt x="4504702" y="156883"/>
                </a:lnTo>
                <a:lnTo>
                  <a:pt x="4474045" y="122682"/>
                </a:lnTo>
                <a:lnTo>
                  <a:pt x="4439844" y="92024"/>
                </a:lnTo>
                <a:lnTo>
                  <a:pt x="4402417" y="65214"/>
                </a:lnTo>
                <a:lnTo>
                  <a:pt x="4362081" y="42583"/>
                </a:lnTo>
                <a:lnTo>
                  <a:pt x="4319143" y="24422"/>
                </a:lnTo>
                <a:lnTo>
                  <a:pt x="4273918" y="11074"/>
                </a:lnTo>
                <a:lnTo>
                  <a:pt x="4226725" y="2819"/>
                </a:lnTo>
                <a:lnTo>
                  <a:pt x="4177881" y="0"/>
                </a:lnTo>
                <a:lnTo>
                  <a:pt x="4129036" y="2819"/>
                </a:lnTo>
                <a:lnTo>
                  <a:pt x="4081856" y="11074"/>
                </a:lnTo>
                <a:lnTo>
                  <a:pt x="4036631" y="24422"/>
                </a:lnTo>
                <a:lnTo>
                  <a:pt x="3993692" y="42583"/>
                </a:lnTo>
                <a:lnTo>
                  <a:pt x="3953357" y="65214"/>
                </a:lnTo>
                <a:lnTo>
                  <a:pt x="3915930" y="92024"/>
                </a:lnTo>
                <a:lnTo>
                  <a:pt x="3881729" y="122682"/>
                </a:lnTo>
                <a:lnTo>
                  <a:pt x="3851071" y="156883"/>
                </a:lnTo>
                <a:lnTo>
                  <a:pt x="3824262" y="194310"/>
                </a:lnTo>
                <a:lnTo>
                  <a:pt x="3801618" y="234645"/>
                </a:lnTo>
                <a:lnTo>
                  <a:pt x="3783469" y="277583"/>
                </a:lnTo>
                <a:lnTo>
                  <a:pt x="3770109" y="322808"/>
                </a:lnTo>
                <a:lnTo>
                  <a:pt x="3761867" y="370001"/>
                </a:lnTo>
                <a:lnTo>
                  <a:pt x="3759644" y="408368"/>
                </a:lnTo>
                <a:lnTo>
                  <a:pt x="837069" y="408368"/>
                </a:lnTo>
                <a:lnTo>
                  <a:pt x="834859" y="370001"/>
                </a:lnTo>
                <a:lnTo>
                  <a:pt x="826617" y="322808"/>
                </a:lnTo>
                <a:lnTo>
                  <a:pt x="813257" y="277583"/>
                </a:lnTo>
                <a:lnTo>
                  <a:pt x="795096" y="234645"/>
                </a:lnTo>
                <a:lnTo>
                  <a:pt x="772464" y="194310"/>
                </a:lnTo>
                <a:lnTo>
                  <a:pt x="745655" y="156883"/>
                </a:lnTo>
                <a:lnTo>
                  <a:pt x="714997" y="122682"/>
                </a:lnTo>
                <a:lnTo>
                  <a:pt x="680796" y="92024"/>
                </a:lnTo>
                <a:lnTo>
                  <a:pt x="643369" y="65214"/>
                </a:lnTo>
                <a:lnTo>
                  <a:pt x="603034" y="42583"/>
                </a:lnTo>
                <a:lnTo>
                  <a:pt x="560095" y="24422"/>
                </a:lnTo>
                <a:lnTo>
                  <a:pt x="514870" y="11074"/>
                </a:lnTo>
                <a:lnTo>
                  <a:pt x="467677" y="2819"/>
                </a:lnTo>
                <a:lnTo>
                  <a:pt x="418833" y="0"/>
                </a:lnTo>
                <a:lnTo>
                  <a:pt x="369989" y="2819"/>
                </a:lnTo>
                <a:lnTo>
                  <a:pt x="322808" y="11074"/>
                </a:lnTo>
                <a:lnTo>
                  <a:pt x="277583" y="24422"/>
                </a:lnTo>
                <a:lnTo>
                  <a:pt x="234645" y="42583"/>
                </a:lnTo>
                <a:lnTo>
                  <a:pt x="194310" y="65214"/>
                </a:lnTo>
                <a:lnTo>
                  <a:pt x="156883" y="92024"/>
                </a:lnTo>
                <a:lnTo>
                  <a:pt x="122682" y="122682"/>
                </a:lnTo>
                <a:lnTo>
                  <a:pt x="92024" y="156883"/>
                </a:lnTo>
                <a:lnTo>
                  <a:pt x="65214" y="194310"/>
                </a:lnTo>
                <a:lnTo>
                  <a:pt x="42570" y="234645"/>
                </a:lnTo>
                <a:lnTo>
                  <a:pt x="24422" y="277583"/>
                </a:lnTo>
                <a:lnTo>
                  <a:pt x="11061" y="322808"/>
                </a:lnTo>
                <a:lnTo>
                  <a:pt x="2819" y="370001"/>
                </a:lnTo>
                <a:lnTo>
                  <a:pt x="0" y="418846"/>
                </a:lnTo>
                <a:lnTo>
                  <a:pt x="2819" y="467690"/>
                </a:lnTo>
                <a:lnTo>
                  <a:pt x="11061" y="514870"/>
                </a:lnTo>
                <a:lnTo>
                  <a:pt x="24422" y="560095"/>
                </a:lnTo>
                <a:lnTo>
                  <a:pt x="42570" y="603034"/>
                </a:lnTo>
                <a:lnTo>
                  <a:pt x="65214" y="643369"/>
                </a:lnTo>
                <a:lnTo>
                  <a:pt x="92024" y="680796"/>
                </a:lnTo>
                <a:lnTo>
                  <a:pt x="122682" y="714997"/>
                </a:lnTo>
                <a:lnTo>
                  <a:pt x="156883" y="745667"/>
                </a:lnTo>
                <a:lnTo>
                  <a:pt x="194310" y="772464"/>
                </a:lnTo>
                <a:lnTo>
                  <a:pt x="234645" y="795108"/>
                </a:lnTo>
                <a:lnTo>
                  <a:pt x="277583" y="813257"/>
                </a:lnTo>
                <a:lnTo>
                  <a:pt x="322808" y="826617"/>
                </a:lnTo>
                <a:lnTo>
                  <a:pt x="369989" y="834859"/>
                </a:lnTo>
                <a:lnTo>
                  <a:pt x="418833" y="837679"/>
                </a:lnTo>
                <a:lnTo>
                  <a:pt x="467677" y="834859"/>
                </a:lnTo>
                <a:lnTo>
                  <a:pt x="514870" y="826617"/>
                </a:lnTo>
                <a:lnTo>
                  <a:pt x="560095" y="813257"/>
                </a:lnTo>
                <a:lnTo>
                  <a:pt x="603034" y="795108"/>
                </a:lnTo>
                <a:lnTo>
                  <a:pt x="643369" y="772464"/>
                </a:lnTo>
                <a:lnTo>
                  <a:pt x="680796" y="745667"/>
                </a:lnTo>
                <a:lnTo>
                  <a:pt x="714997" y="714997"/>
                </a:lnTo>
                <a:lnTo>
                  <a:pt x="745655" y="680796"/>
                </a:lnTo>
                <a:lnTo>
                  <a:pt x="772464" y="643369"/>
                </a:lnTo>
                <a:lnTo>
                  <a:pt x="795096" y="603034"/>
                </a:lnTo>
                <a:lnTo>
                  <a:pt x="813257" y="560095"/>
                </a:lnTo>
                <a:lnTo>
                  <a:pt x="826617" y="514870"/>
                </a:lnTo>
                <a:lnTo>
                  <a:pt x="834859" y="467690"/>
                </a:lnTo>
                <a:lnTo>
                  <a:pt x="837069" y="429310"/>
                </a:lnTo>
                <a:lnTo>
                  <a:pt x="3759644" y="429310"/>
                </a:lnTo>
                <a:lnTo>
                  <a:pt x="3761867" y="467690"/>
                </a:lnTo>
                <a:lnTo>
                  <a:pt x="3770109" y="514870"/>
                </a:lnTo>
                <a:lnTo>
                  <a:pt x="3783469" y="560095"/>
                </a:lnTo>
                <a:lnTo>
                  <a:pt x="3801618" y="603034"/>
                </a:lnTo>
                <a:lnTo>
                  <a:pt x="3824262" y="643369"/>
                </a:lnTo>
                <a:lnTo>
                  <a:pt x="3851071" y="680796"/>
                </a:lnTo>
                <a:lnTo>
                  <a:pt x="3881729" y="714997"/>
                </a:lnTo>
                <a:lnTo>
                  <a:pt x="3915930" y="745667"/>
                </a:lnTo>
                <a:lnTo>
                  <a:pt x="3953357" y="772464"/>
                </a:lnTo>
                <a:lnTo>
                  <a:pt x="3993692" y="795108"/>
                </a:lnTo>
                <a:lnTo>
                  <a:pt x="4036631" y="813257"/>
                </a:lnTo>
                <a:lnTo>
                  <a:pt x="4081856" y="826617"/>
                </a:lnTo>
                <a:lnTo>
                  <a:pt x="4129036" y="834859"/>
                </a:lnTo>
                <a:lnTo>
                  <a:pt x="4177881" y="837679"/>
                </a:lnTo>
                <a:lnTo>
                  <a:pt x="4226725" y="834859"/>
                </a:lnTo>
                <a:lnTo>
                  <a:pt x="4273918" y="826617"/>
                </a:lnTo>
                <a:lnTo>
                  <a:pt x="4319143" y="813257"/>
                </a:lnTo>
                <a:lnTo>
                  <a:pt x="4362081" y="795108"/>
                </a:lnTo>
                <a:lnTo>
                  <a:pt x="4402417" y="772464"/>
                </a:lnTo>
                <a:lnTo>
                  <a:pt x="4439844" y="745667"/>
                </a:lnTo>
                <a:lnTo>
                  <a:pt x="4474045" y="714997"/>
                </a:lnTo>
                <a:lnTo>
                  <a:pt x="4504702" y="680796"/>
                </a:lnTo>
                <a:lnTo>
                  <a:pt x="4531512" y="643369"/>
                </a:lnTo>
                <a:lnTo>
                  <a:pt x="4554156" y="603034"/>
                </a:lnTo>
                <a:lnTo>
                  <a:pt x="4572305" y="560095"/>
                </a:lnTo>
                <a:lnTo>
                  <a:pt x="4585665" y="514870"/>
                </a:lnTo>
                <a:lnTo>
                  <a:pt x="4593907" y="467690"/>
                </a:lnTo>
                <a:lnTo>
                  <a:pt x="4596117" y="429310"/>
                </a:lnTo>
                <a:lnTo>
                  <a:pt x="7518692" y="429310"/>
                </a:lnTo>
                <a:lnTo>
                  <a:pt x="7520914" y="467690"/>
                </a:lnTo>
                <a:lnTo>
                  <a:pt x="7529157" y="514870"/>
                </a:lnTo>
                <a:lnTo>
                  <a:pt x="7542517" y="560095"/>
                </a:lnTo>
                <a:lnTo>
                  <a:pt x="7560665" y="603034"/>
                </a:lnTo>
                <a:lnTo>
                  <a:pt x="7583310" y="643369"/>
                </a:lnTo>
                <a:lnTo>
                  <a:pt x="7610119" y="680796"/>
                </a:lnTo>
                <a:lnTo>
                  <a:pt x="7640777" y="714997"/>
                </a:lnTo>
                <a:lnTo>
                  <a:pt x="7674978" y="745667"/>
                </a:lnTo>
                <a:lnTo>
                  <a:pt x="7712405" y="772464"/>
                </a:lnTo>
                <a:lnTo>
                  <a:pt x="7752740" y="795108"/>
                </a:lnTo>
                <a:lnTo>
                  <a:pt x="7795679" y="813257"/>
                </a:lnTo>
                <a:lnTo>
                  <a:pt x="7840904" y="826617"/>
                </a:lnTo>
                <a:lnTo>
                  <a:pt x="7888084" y="834859"/>
                </a:lnTo>
                <a:lnTo>
                  <a:pt x="7936928" y="837679"/>
                </a:lnTo>
                <a:lnTo>
                  <a:pt x="7985773" y="834859"/>
                </a:lnTo>
                <a:lnTo>
                  <a:pt x="8032966" y="826617"/>
                </a:lnTo>
                <a:lnTo>
                  <a:pt x="8078190" y="813257"/>
                </a:lnTo>
                <a:lnTo>
                  <a:pt x="8121129" y="795108"/>
                </a:lnTo>
                <a:lnTo>
                  <a:pt x="8161464" y="772464"/>
                </a:lnTo>
                <a:lnTo>
                  <a:pt x="8198891" y="745667"/>
                </a:lnTo>
                <a:lnTo>
                  <a:pt x="8233092" y="714997"/>
                </a:lnTo>
                <a:lnTo>
                  <a:pt x="8263750" y="680796"/>
                </a:lnTo>
                <a:lnTo>
                  <a:pt x="8290560" y="643369"/>
                </a:lnTo>
                <a:lnTo>
                  <a:pt x="8313204" y="603034"/>
                </a:lnTo>
                <a:lnTo>
                  <a:pt x="8331352" y="560095"/>
                </a:lnTo>
                <a:lnTo>
                  <a:pt x="8344713" y="514870"/>
                </a:lnTo>
                <a:lnTo>
                  <a:pt x="8352955" y="467690"/>
                </a:lnTo>
                <a:lnTo>
                  <a:pt x="8355165" y="429310"/>
                </a:lnTo>
                <a:lnTo>
                  <a:pt x="11277740" y="429310"/>
                </a:lnTo>
                <a:lnTo>
                  <a:pt x="11279962" y="467690"/>
                </a:lnTo>
                <a:lnTo>
                  <a:pt x="11288205" y="514870"/>
                </a:lnTo>
                <a:lnTo>
                  <a:pt x="11301565" y="560095"/>
                </a:lnTo>
                <a:lnTo>
                  <a:pt x="11319713" y="603034"/>
                </a:lnTo>
                <a:lnTo>
                  <a:pt x="11342357" y="643369"/>
                </a:lnTo>
                <a:lnTo>
                  <a:pt x="11369167" y="680796"/>
                </a:lnTo>
                <a:lnTo>
                  <a:pt x="11399825" y="714997"/>
                </a:lnTo>
                <a:lnTo>
                  <a:pt x="11434026" y="745667"/>
                </a:lnTo>
                <a:lnTo>
                  <a:pt x="11471453" y="772464"/>
                </a:lnTo>
                <a:lnTo>
                  <a:pt x="11511788" y="795108"/>
                </a:lnTo>
                <a:lnTo>
                  <a:pt x="11554727" y="813257"/>
                </a:lnTo>
                <a:lnTo>
                  <a:pt x="11599951" y="826617"/>
                </a:lnTo>
                <a:lnTo>
                  <a:pt x="11647132" y="834859"/>
                </a:lnTo>
                <a:lnTo>
                  <a:pt x="11695976" y="837679"/>
                </a:lnTo>
                <a:lnTo>
                  <a:pt x="11744820" y="834859"/>
                </a:lnTo>
                <a:lnTo>
                  <a:pt x="11792014" y="826617"/>
                </a:lnTo>
                <a:lnTo>
                  <a:pt x="11837238" y="813257"/>
                </a:lnTo>
                <a:lnTo>
                  <a:pt x="11880177" y="795108"/>
                </a:lnTo>
                <a:lnTo>
                  <a:pt x="11920512" y="772464"/>
                </a:lnTo>
                <a:lnTo>
                  <a:pt x="11957939" y="745667"/>
                </a:lnTo>
                <a:lnTo>
                  <a:pt x="11992140" y="714997"/>
                </a:lnTo>
                <a:lnTo>
                  <a:pt x="12022798" y="680796"/>
                </a:lnTo>
                <a:lnTo>
                  <a:pt x="12049608" y="643369"/>
                </a:lnTo>
                <a:lnTo>
                  <a:pt x="12072252" y="603034"/>
                </a:lnTo>
                <a:lnTo>
                  <a:pt x="12090400" y="560095"/>
                </a:lnTo>
                <a:lnTo>
                  <a:pt x="12103760" y="514870"/>
                </a:lnTo>
                <a:lnTo>
                  <a:pt x="12112003" y="467690"/>
                </a:lnTo>
                <a:lnTo>
                  <a:pt x="12114822" y="418846"/>
                </a:lnTo>
                <a:close/>
              </a:path>
            </a:pathLst>
          </a:custGeom>
        </p:spPr>
        <p:style>
          <a:lnRef idx="2">
            <a:schemeClr val="accent6"/>
          </a:lnRef>
          <a:fillRef idx="1">
            <a:schemeClr val="lt1"/>
          </a:fillRef>
          <a:effectRef idx="0">
            <a:schemeClr val="accent6"/>
          </a:effectRef>
          <a:fontRef idx="minor">
            <a:schemeClr val="dk1"/>
          </a:fontRef>
        </p:style>
        <p:txBody>
          <a:bodyPr wrap="square" lIns="0" tIns="0" rIns="0" bIns="0" rtlCol="0"/>
          <a:lstStyle/>
          <a:p>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0A99D"/>
          </a:solidFill>
        </p:spPr>
        <p:txBody>
          <a:bodyPr wrap="square" lIns="0" tIns="0" rIns="0" bIns="0" rtlCol="0"/>
          <a:lstStyle/>
          <a:p>
            <a:endParaRPr/>
          </a:p>
        </p:txBody>
      </p:sp>
      <p:sp>
        <p:nvSpPr>
          <p:cNvPr id="3" name="object 3"/>
          <p:cNvSpPr/>
          <p:nvPr/>
        </p:nvSpPr>
        <p:spPr>
          <a:xfrm>
            <a:off x="8244992" y="5845206"/>
            <a:ext cx="1579880" cy="734060"/>
          </a:xfrm>
          <a:custGeom>
            <a:avLst/>
            <a:gdLst/>
            <a:ahLst/>
            <a:cxnLst/>
            <a:rect l="l" t="t" r="r" b="b"/>
            <a:pathLst>
              <a:path w="1579879" h="734059">
                <a:moveTo>
                  <a:pt x="799985" y="14122"/>
                </a:moveTo>
                <a:lnTo>
                  <a:pt x="602526" y="14122"/>
                </a:lnTo>
                <a:lnTo>
                  <a:pt x="407047" y="473544"/>
                </a:lnTo>
                <a:lnTo>
                  <a:pt x="215633" y="14122"/>
                </a:lnTo>
                <a:lnTo>
                  <a:pt x="0" y="14122"/>
                </a:lnTo>
                <a:lnTo>
                  <a:pt x="301244" y="719404"/>
                </a:lnTo>
                <a:lnTo>
                  <a:pt x="497738" y="719404"/>
                </a:lnTo>
                <a:lnTo>
                  <a:pt x="799985" y="14122"/>
                </a:lnTo>
                <a:close/>
              </a:path>
              <a:path w="1579879" h="734059">
                <a:moveTo>
                  <a:pt x="1579854" y="366763"/>
                </a:moveTo>
                <a:lnTo>
                  <a:pt x="1576946" y="318973"/>
                </a:lnTo>
                <a:lnTo>
                  <a:pt x="1568437" y="273469"/>
                </a:lnTo>
                <a:lnTo>
                  <a:pt x="1554607" y="230505"/>
                </a:lnTo>
                <a:lnTo>
                  <a:pt x="1535747" y="190347"/>
                </a:lnTo>
                <a:lnTo>
                  <a:pt x="1512150" y="153276"/>
                </a:lnTo>
                <a:lnTo>
                  <a:pt x="1484109" y="119557"/>
                </a:lnTo>
                <a:lnTo>
                  <a:pt x="1451914" y="89458"/>
                </a:lnTo>
                <a:lnTo>
                  <a:pt x="1415872" y="63246"/>
                </a:lnTo>
                <a:lnTo>
                  <a:pt x="1378331" y="42367"/>
                </a:lnTo>
                <a:lnTo>
                  <a:pt x="1378331" y="366763"/>
                </a:lnTo>
                <a:lnTo>
                  <a:pt x="1373390" y="416306"/>
                </a:lnTo>
                <a:lnTo>
                  <a:pt x="1359242" y="460044"/>
                </a:lnTo>
                <a:lnTo>
                  <a:pt x="1337005" y="497255"/>
                </a:lnTo>
                <a:lnTo>
                  <a:pt x="1307693" y="527354"/>
                </a:lnTo>
                <a:lnTo>
                  <a:pt x="1272362" y="549656"/>
                </a:lnTo>
                <a:lnTo>
                  <a:pt x="1232077" y="563511"/>
                </a:lnTo>
                <a:lnTo>
                  <a:pt x="1187894" y="568286"/>
                </a:lnTo>
                <a:lnTo>
                  <a:pt x="1143723" y="563511"/>
                </a:lnTo>
                <a:lnTo>
                  <a:pt x="1103452" y="549656"/>
                </a:lnTo>
                <a:lnTo>
                  <a:pt x="1068133" y="527354"/>
                </a:lnTo>
                <a:lnTo>
                  <a:pt x="1038809" y="497255"/>
                </a:lnTo>
                <a:lnTo>
                  <a:pt x="1016558" y="460019"/>
                </a:lnTo>
                <a:lnTo>
                  <a:pt x="1002436" y="416306"/>
                </a:lnTo>
                <a:lnTo>
                  <a:pt x="997496" y="366763"/>
                </a:lnTo>
                <a:lnTo>
                  <a:pt x="1002436" y="317207"/>
                </a:lnTo>
                <a:lnTo>
                  <a:pt x="1016584" y="273469"/>
                </a:lnTo>
                <a:lnTo>
                  <a:pt x="1038809" y="236258"/>
                </a:lnTo>
                <a:lnTo>
                  <a:pt x="1068133" y="206171"/>
                </a:lnTo>
                <a:lnTo>
                  <a:pt x="1103452" y="183857"/>
                </a:lnTo>
                <a:lnTo>
                  <a:pt x="1143723" y="170002"/>
                </a:lnTo>
                <a:lnTo>
                  <a:pt x="1187894" y="165239"/>
                </a:lnTo>
                <a:lnTo>
                  <a:pt x="1232077" y="170002"/>
                </a:lnTo>
                <a:lnTo>
                  <a:pt x="1272362" y="183857"/>
                </a:lnTo>
                <a:lnTo>
                  <a:pt x="1307693" y="206171"/>
                </a:lnTo>
                <a:lnTo>
                  <a:pt x="1337005" y="236258"/>
                </a:lnTo>
                <a:lnTo>
                  <a:pt x="1359268" y="273494"/>
                </a:lnTo>
                <a:lnTo>
                  <a:pt x="1373390" y="317207"/>
                </a:lnTo>
                <a:lnTo>
                  <a:pt x="1378331" y="366763"/>
                </a:lnTo>
                <a:lnTo>
                  <a:pt x="1378331" y="42367"/>
                </a:lnTo>
                <a:lnTo>
                  <a:pt x="1333347" y="23583"/>
                </a:lnTo>
                <a:lnTo>
                  <a:pt x="1287462" y="10668"/>
                </a:lnTo>
                <a:lnTo>
                  <a:pt x="1238885" y="2717"/>
                </a:lnTo>
                <a:lnTo>
                  <a:pt x="1187894" y="0"/>
                </a:lnTo>
                <a:lnTo>
                  <a:pt x="1136916" y="2717"/>
                </a:lnTo>
                <a:lnTo>
                  <a:pt x="1088351" y="10668"/>
                </a:lnTo>
                <a:lnTo>
                  <a:pt x="1042466" y="23583"/>
                </a:lnTo>
                <a:lnTo>
                  <a:pt x="999566" y="41198"/>
                </a:lnTo>
                <a:lnTo>
                  <a:pt x="959954" y="63246"/>
                </a:lnTo>
                <a:lnTo>
                  <a:pt x="923899" y="89458"/>
                </a:lnTo>
                <a:lnTo>
                  <a:pt x="891705" y="119557"/>
                </a:lnTo>
                <a:lnTo>
                  <a:pt x="863676" y="153276"/>
                </a:lnTo>
                <a:lnTo>
                  <a:pt x="840079" y="190347"/>
                </a:lnTo>
                <a:lnTo>
                  <a:pt x="821220" y="230505"/>
                </a:lnTo>
                <a:lnTo>
                  <a:pt x="807377" y="273494"/>
                </a:lnTo>
                <a:lnTo>
                  <a:pt x="798880" y="318973"/>
                </a:lnTo>
                <a:lnTo>
                  <a:pt x="795972" y="366763"/>
                </a:lnTo>
                <a:lnTo>
                  <a:pt x="798880" y="414540"/>
                </a:lnTo>
                <a:lnTo>
                  <a:pt x="807389" y="460044"/>
                </a:lnTo>
                <a:lnTo>
                  <a:pt x="821220" y="503021"/>
                </a:lnTo>
                <a:lnTo>
                  <a:pt x="840079" y="543166"/>
                </a:lnTo>
                <a:lnTo>
                  <a:pt x="863676" y="580237"/>
                </a:lnTo>
                <a:lnTo>
                  <a:pt x="891705" y="613968"/>
                </a:lnTo>
                <a:lnTo>
                  <a:pt x="923899" y="644067"/>
                </a:lnTo>
                <a:lnTo>
                  <a:pt x="959954" y="670267"/>
                </a:lnTo>
                <a:lnTo>
                  <a:pt x="999566" y="692315"/>
                </a:lnTo>
                <a:lnTo>
                  <a:pt x="1042466" y="709930"/>
                </a:lnTo>
                <a:lnTo>
                  <a:pt x="1088351" y="722858"/>
                </a:lnTo>
                <a:lnTo>
                  <a:pt x="1136916" y="730796"/>
                </a:lnTo>
                <a:lnTo>
                  <a:pt x="1187894" y="733513"/>
                </a:lnTo>
                <a:lnTo>
                  <a:pt x="1238885" y="730796"/>
                </a:lnTo>
                <a:lnTo>
                  <a:pt x="1287462" y="722858"/>
                </a:lnTo>
                <a:lnTo>
                  <a:pt x="1333347" y="709930"/>
                </a:lnTo>
                <a:lnTo>
                  <a:pt x="1376248" y="692315"/>
                </a:lnTo>
                <a:lnTo>
                  <a:pt x="1415872" y="670267"/>
                </a:lnTo>
                <a:lnTo>
                  <a:pt x="1451914" y="644067"/>
                </a:lnTo>
                <a:lnTo>
                  <a:pt x="1484109" y="613968"/>
                </a:lnTo>
                <a:lnTo>
                  <a:pt x="1512150" y="580237"/>
                </a:lnTo>
                <a:lnTo>
                  <a:pt x="1535747" y="543166"/>
                </a:lnTo>
                <a:lnTo>
                  <a:pt x="1554607" y="503021"/>
                </a:lnTo>
                <a:lnTo>
                  <a:pt x="1568437" y="460019"/>
                </a:lnTo>
                <a:lnTo>
                  <a:pt x="1576946" y="414540"/>
                </a:lnTo>
                <a:lnTo>
                  <a:pt x="1579854" y="366763"/>
                </a:lnTo>
                <a:close/>
              </a:path>
            </a:pathLst>
          </a:custGeom>
          <a:solidFill>
            <a:srgbClr val="FFFFFF"/>
          </a:solidFill>
        </p:spPr>
        <p:txBody>
          <a:bodyPr wrap="square" lIns="0" tIns="0" rIns="0" bIns="0" rtlCol="0"/>
          <a:lstStyle/>
          <a:p>
            <a:endParaRPr/>
          </a:p>
        </p:txBody>
      </p:sp>
      <p:sp>
        <p:nvSpPr>
          <p:cNvPr id="4" name="object 4"/>
          <p:cNvSpPr/>
          <p:nvPr/>
        </p:nvSpPr>
        <p:spPr>
          <a:xfrm>
            <a:off x="9909492" y="5859328"/>
            <a:ext cx="536575" cy="704850"/>
          </a:xfrm>
          <a:custGeom>
            <a:avLst/>
            <a:gdLst/>
            <a:ahLst/>
            <a:cxnLst/>
            <a:rect l="l" t="t" r="r" b="b"/>
            <a:pathLst>
              <a:path w="536575" h="704850">
                <a:moveTo>
                  <a:pt x="536016" y="547370"/>
                </a:moveTo>
                <a:lnTo>
                  <a:pt x="199491" y="547370"/>
                </a:lnTo>
                <a:lnTo>
                  <a:pt x="199491" y="0"/>
                </a:lnTo>
                <a:lnTo>
                  <a:pt x="0" y="0"/>
                </a:lnTo>
                <a:lnTo>
                  <a:pt x="0" y="547370"/>
                </a:lnTo>
                <a:lnTo>
                  <a:pt x="0" y="704850"/>
                </a:lnTo>
                <a:lnTo>
                  <a:pt x="536016" y="704850"/>
                </a:lnTo>
                <a:lnTo>
                  <a:pt x="536016" y="547370"/>
                </a:lnTo>
                <a:close/>
              </a:path>
            </a:pathLst>
          </a:custGeom>
          <a:solidFill>
            <a:srgbClr val="FFFFFF"/>
          </a:solidFill>
        </p:spPr>
        <p:txBody>
          <a:bodyPr wrap="square" lIns="0" tIns="0" rIns="0" bIns="0" rtlCol="0"/>
          <a:lstStyle/>
          <a:p>
            <a:endParaRPr/>
          </a:p>
        </p:txBody>
      </p:sp>
      <p:sp>
        <p:nvSpPr>
          <p:cNvPr id="5" name="object 5"/>
          <p:cNvSpPr/>
          <p:nvPr/>
        </p:nvSpPr>
        <p:spPr>
          <a:xfrm>
            <a:off x="10544237" y="5859316"/>
            <a:ext cx="671195" cy="705485"/>
          </a:xfrm>
          <a:custGeom>
            <a:avLst/>
            <a:gdLst/>
            <a:ahLst/>
            <a:cxnLst/>
            <a:rect l="l" t="t" r="r" b="b"/>
            <a:pathLst>
              <a:path w="671195" h="705484">
                <a:moveTo>
                  <a:pt x="671047" y="0"/>
                </a:moveTo>
                <a:lnTo>
                  <a:pt x="475566" y="0"/>
                </a:lnTo>
                <a:lnTo>
                  <a:pt x="475566" y="375810"/>
                </a:lnTo>
                <a:lnTo>
                  <a:pt x="164246" y="0"/>
                </a:lnTo>
                <a:lnTo>
                  <a:pt x="0" y="0"/>
                </a:lnTo>
                <a:lnTo>
                  <a:pt x="0" y="705287"/>
                </a:lnTo>
                <a:lnTo>
                  <a:pt x="195480" y="705287"/>
                </a:lnTo>
                <a:lnTo>
                  <a:pt x="195480" y="329466"/>
                </a:lnTo>
                <a:lnTo>
                  <a:pt x="506811" y="705287"/>
                </a:lnTo>
                <a:lnTo>
                  <a:pt x="671047" y="705287"/>
                </a:lnTo>
                <a:lnTo>
                  <a:pt x="671047" y="0"/>
                </a:lnTo>
                <a:close/>
              </a:path>
            </a:pathLst>
          </a:custGeom>
          <a:solidFill>
            <a:srgbClr val="FFFFFF"/>
          </a:solidFill>
        </p:spPr>
        <p:txBody>
          <a:bodyPr wrap="square" lIns="0" tIns="0" rIns="0" bIns="0" rtlCol="0"/>
          <a:lstStyle/>
          <a:p>
            <a:endParaRPr/>
          </a:p>
        </p:txBody>
      </p:sp>
      <p:sp>
        <p:nvSpPr>
          <p:cNvPr id="6" name="object 6"/>
          <p:cNvSpPr/>
          <p:nvPr/>
        </p:nvSpPr>
        <p:spPr>
          <a:xfrm>
            <a:off x="11325715" y="6019515"/>
            <a:ext cx="533400" cy="554355"/>
          </a:xfrm>
          <a:custGeom>
            <a:avLst/>
            <a:gdLst/>
            <a:ahLst/>
            <a:cxnLst/>
            <a:rect l="l" t="t" r="r" b="b"/>
            <a:pathLst>
              <a:path w="533400" h="554354">
                <a:moveTo>
                  <a:pt x="517061" y="143482"/>
                </a:moveTo>
                <a:lnTo>
                  <a:pt x="231574" y="143482"/>
                </a:lnTo>
                <a:lnTo>
                  <a:pt x="280242" y="149125"/>
                </a:lnTo>
                <a:lnTo>
                  <a:pt x="315184" y="165620"/>
                </a:lnTo>
                <a:lnTo>
                  <a:pt x="336767" y="192321"/>
                </a:lnTo>
                <a:lnTo>
                  <a:pt x="345361" y="228579"/>
                </a:lnTo>
                <a:lnTo>
                  <a:pt x="238505" y="228579"/>
                </a:lnTo>
                <a:lnTo>
                  <a:pt x="172941" y="232266"/>
                </a:lnTo>
                <a:lnTo>
                  <a:pt x="118510" y="243052"/>
                </a:lnTo>
                <a:lnTo>
                  <a:pt x="74830" y="260519"/>
                </a:lnTo>
                <a:lnTo>
                  <a:pt x="41520" y="284253"/>
                </a:lnTo>
                <a:lnTo>
                  <a:pt x="4486" y="348858"/>
                </a:lnTo>
                <a:lnTo>
                  <a:pt x="0" y="388899"/>
                </a:lnTo>
                <a:lnTo>
                  <a:pt x="5874" y="433436"/>
                </a:lnTo>
                <a:lnTo>
                  <a:pt x="23240" y="473081"/>
                </a:lnTo>
                <a:lnTo>
                  <a:pt x="51711" y="506404"/>
                </a:lnTo>
                <a:lnTo>
                  <a:pt x="90902" y="531977"/>
                </a:lnTo>
                <a:lnTo>
                  <a:pt x="140427" y="548369"/>
                </a:lnTo>
                <a:lnTo>
                  <a:pt x="199899" y="554150"/>
                </a:lnTo>
                <a:lnTo>
                  <a:pt x="253867" y="549171"/>
                </a:lnTo>
                <a:lnTo>
                  <a:pt x="298369" y="534359"/>
                </a:lnTo>
                <a:lnTo>
                  <a:pt x="333221" y="509901"/>
                </a:lnTo>
                <a:lnTo>
                  <a:pt x="358240" y="475985"/>
                </a:lnTo>
                <a:lnTo>
                  <a:pt x="533386" y="475985"/>
                </a:lnTo>
                <a:lnTo>
                  <a:pt x="533386" y="435400"/>
                </a:lnTo>
                <a:lnTo>
                  <a:pt x="252337" y="435400"/>
                </a:lnTo>
                <a:lnTo>
                  <a:pt x="222581" y="431350"/>
                </a:lnTo>
                <a:lnTo>
                  <a:pt x="200516" y="420064"/>
                </a:lnTo>
                <a:lnTo>
                  <a:pt x="186796" y="402839"/>
                </a:lnTo>
                <a:lnTo>
                  <a:pt x="182078" y="380972"/>
                </a:lnTo>
                <a:lnTo>
                  <a:pt x="186424" y="358696"/>
                </a:lnTo>
                <a:lnTo>
                  <a:pt x="200514" y="341521"/>
                </a:lnTo>
                <a:lnTo>
                  <a:pt x="225925" y="330467"/>
                </a:lnTo>
                <a:lnTo>
                  <a:pt x="264232" y="326555"/>
                </a:lnTo>
                <a:lnTo>
                  <a:pt x="533386" y="326555"/>
                </a:lnTo>
                <a:lnTo>
                  <a:pt x="533386" y="247374"/>
                </a:lnTo>
                <a:lnTo>
                  <a:pt x="529720" y="194063"/>
                </a:lnTo>
                <a:lnTo>
                  <a:pt x="518862" y="147513"/>
                </a:lnTo>
                <a:lnTo>
                  <a:pt x="517061" y="143482"/>
                </a:lnTo>
                <a:close/>
              </a:path>
              <a:path w="533400" h="554354">
                <a:moveTo>
                  <a:pt x="533386" y="475985"/>
                </a:moveTo>
                <a:lnTo>
                  <a:pt x="358240" y="475985"/>
                </a:lnTo>
                <a:lnTo>
                  <a:pt x="358240" y="545250"/>
                </a:lnTo>
                <a:lnTo>
                  <a:pt x="533386" y="545250"/>
                </a:lnTo>
                <a:lnTo>
                  <a:pt x="533386" y="475985"/>
                </a:lnTo>
                <a:close/>
              </a:path>
              <a:path w="533400" h="554354">
                <a:moveTo>
                  <a:pt x="533386" y="326555"/>
                </a:moveTo>
                <a:lnTo>
                  <a:pt x="345361" y="326555"/>
                </a:lnTo>
                <a:lnTo>
                  <a:pt x="345361" y="373067"/>
                </a:lnTo>
                <a:lnTo>
                  <a:pt x="330414" y="400754"/>
                </a:lnTo>
                <a:lnTo>
                  <a:pt x="308878" y="420187"/>
                </a:lnTo>
                <a:lnTo>
                  <a:pt x="282327" y="431643"/>
                </a:lnTo>
                <a:lnTo>
                  <a:pt x="252337" y="435400"/>
                </a:lnTo>
                <a:lnTo>
                  <a:pt x="533386" y="435400"/>
                </a:lnTo>
                <a:lnTo>
                  <a:pt x="533386" y="326555"/>
                </a:lnTo>
                <a:close/>
              </a:path>
              <a:path w="533400" h="554354">
                <a:moveTo>
                  <a:pt x="259269" y="0"/>
                </a:moveTo>
                <a:lnTo>
                  <a:pt x="208268" y="2587"/>
                </a:lnTo>
                <a:lnTo>
                  <a:pt x="157358" y="10255"/>
                </a:lnTo>
                <a:lnTo>
                  <a:pt x="108299" y="22863"/>
                </a:lnTo>
                <a:lnTo>
                  <a:pt x="62848" y="40269"/>
                </a:lnTo>
                <a:lnTo>
                  <a:pt x="22763" y="62333"/>
                </a:lnTo>
                <a:lnTo>
                  <a:pt x="86091" y="189994"/>
                </a:lnTo>
                <a:lnTo>
                  <a:pt x="117033" y="170614"/>
                </a:lnTo>
                <a:lnTo>
                  <a:pt x="153264" y="155971"/>
                </a:lnTo>
                <a:lnTo>
                  <a:pt x="192280" y="146712"/>
                </a:lnTo>
                <a:lnTo>
                  <a:pt x="231574" y="143482"/>
                </a:lnTo>
                <a:lnTo>
                  <a:pt x="517061" y="143482"/>
                </a:lnTo>
                <a:lnTo>
                  <a:pt x="501024" y="107594"/>
                </a:lnTo>
                <a:lnTo>
                  <a:pt x="476418" y="74174"/>
                </a:lnTo>
                <a:lnTo>
                  <a:pt x="445255" y="47123"/>
                </a:lnTo>
                <a:lnTo>
                  <a:pt x="407747" y="26311"/>
                </a:lnTo>
                <a:lnTo>
                  <a:pt x="364105" y="11606"/>
                </a:lnTo>
                <a:lnTo>
                  <a:pt x="314542" y="2879"/>
                </a:lnTo>
                <a:lnTo>
                  <a:pt x="259269" y="0"/>
                </a:lnTo>
                <a:close/>
              </a:path>
            </a:pathLst>
          </a:custGeom>
          <a:solidFill>
            <a:srgbClr val="FFFFFF"/>
          </a:solidFill>
        </p:spPr>
        <p:txBody>
          <a:bodyPr wrap="square" lIns="0" tIns="0" rIns="0" bIns="0" rtlCol="0"/>
          <a:lstStyle/>
          <a:p>
            <a:endParaRPr/>
          </a:p>
        </p:txBody>
      </p:sp>
      <p:grpSp>
        <p:nvGrpSpPr>
          <p:cNvPr id="7" name="object 7"/>
          <p:cNvGrpSpPr/>
          <p:nvPr/>
        </p:nvGrpSpPr>
        <p:grpSpPr>
          <a:xfrm>
            <a:off x="9507560" y="3992483"/>
            <a:ext cx="1089025" cy="1444625"/>
            <a:chOff x="9507560" y="3992483"/>
            <a:chExt cx="1089025" cy="1444625"/>
          </a:xfrm>
        </p:grpSpPr>
        <p:sp>
          <p:nvSpPr>
            <p:cNvPr id="8" name="object 8"/>
            <p:cNvSpPr/>
            <p:nvPr/>
          </p:nvSpPr>
          <p:spPr>
            <a:xfrm>
              <a:off x="9507560" y="4168019"/>
              <a:ext cx="1089025" cy="544195"/>
            </a:xfrm>
            <a:custGeom>
              <a:avLst/>
              <a:gdLst/>
              <a:ahLst/>
              <a:cxnLst/>
              <a:rect l="l" t="t" r="r" b="b"/>
              <a:pathLst>
                <a:path w="1089025" h="544195">
                  <a:moveTo>
                    <a:pt x="1030031" y="0"/>
                  </a:moveTo>
                  <a:lnTo>
                    <a:pt x="976279" y="1492"/>
                  </a:lnTo>
                  <a:lnTo>
                    <a:pt x="923378" y="5915"/>
                  </a:lnTo>
                  <a:lnTo>
                    <a:pt x="871395" y="13191"/>
                  </a:lnTo>
                  <a:lnTo>
                    <a:pt x="820394" y="23239"/>
                  </a:lnTo>
                  <a:lnTo>
                    <a:pt x="770442" y="35982"/>
                  </a:lnTo>
                  <a:lnTo>
                    <a:pt x="721605" y="51340"/>
                  </a:lnTo>
                  <a:lnTo>
                    <a:pt x="673948" y="69235"/>
                  </a:lnTo>
                  <a:lnTo>
                    <a:pt x="627539" y="89586"/>
                  </a:lnTo>
                  <a:lnTo>
                    <a:pt x="582442" y="112314"/>
                  </a:lnTo>
                  <a:lnTo>
                    <a:pt x="538724" y="137342"/>
                  </a:lnTo>
                  <a:lnTo>
                    <a:pt x="496450" y="164589"/>
                  </a:lnTo>
                  <a:lnTo>
                    <a:pt x="455687" y="193978"/>
                  </a:lnTo>
                  <a:lnTo>
                    <a:pt x="416500" y="225427"/>
                  </a:lnTo>
                  <a:lnTo>
                    <a:pt x="381075" y="196190"/>
                  </a:lnTo>
                  <a:lnTo>
                    <a:pt x="344568" y="167683"/>
                  </a:lnTo>
                  <a:lnTo>
                    <a:pt x="306865" y="140209"/>
                  </a:lnTo>
                  <a:lnTo>
                    <a:pt x="267855" y="114067"/>
                  </a:lnTo>
                  <a:lnTo>
                    <a:pt x="227423" y="89558"/>
                  </a:lnTo>
                  <a:lnTo>
                    <a:pt x="185458" y="66984"/>
                  </a:lnTo>
                  <a:lnTo>
                    <a:pt x="141846" y="46644"/>
                  </a:lnTo>
                  <a:lnTo>
                    <a:pt x="96474" y="28840"/>
                  </a:lnTo>
                  <a:lnTo>
                    <a:pt x="49229" y="13872"/>
                  </a:lnTo>
                  <a:lnTo>
                    <a:pt x="0" y="2041"/>
                  </a:lnTo>
                  <a:lnTo>
                    <a:pt x="0" y="249029"/>
                  </a:lnTo>
                  <a:lnTo>
                    <a:pt x="51241" y="256930"/>
                  </a:lnTo>
                  <a:lnTo>
                    <a:pt x="99742" y="275819"/>
                  </a:lnTo>
                  <a:lnTo>
                    <a:pt x="144736" y="303400"/>
                  </a:lnTo>
                  <a:lnTo>
                    <a:pt x="185452" y="337380"/>
                  </a:lnTo>
                  <a:lnTo>
                    <a:pt x="221122" y="375464"/>
                  </a:lnTo>
                  <a:lnTo>
                    <a:pt x="250976" y="415359"/>
                  </a:lnTo>
                  <a:lnTo>
                    <a:pt x="282842" y="477274"/>
                  </a:lnTo>
                  <a:lnTo>
                    <a:pt x="303194" y="543878"/>
                  </a:lnTo>
                  <a:lnTo>
                    <a:pt x="526915" y="543878"/>
                  </a:lnTo>
                  <a:lnTo>
                    <a:pt x="548562" y="502878"/>
                  </a:lnTo>
                  <a:lnTo>
                    <a:pt x="572985" y="463734"/>
                  </a:lnTo>
                  <a:lnTo>
                    <a:pt x="600065" y="426585"/>
                  </a:lnTo>
                  <a:lnTo>
                    <a:pt x="629683" y="391565"/>
                  </a:lnTo>
                  <a:lnTo>
                    <a:pt x="661721" y="358813"/>
                  </a:lnTo>
                  <a:lnTo>
                    <a:pt x="696058" y="328463"/>
                  </a:lnTo>
                  <a:lnTo>
                    <a:pt x="732577" y="300654"/>
                  </a:lnTo>
                  <a:lnTo>
                    <a:pt x="771157" y="275521"/>
                  </a:lnTo>
                  <a:lnTo>
                    <a:pt x="811681" y="253202"/>
                  </a:lnTo>
                  <a:lnTo>
                    <a:pt x="854030" y="233831"/>
                  </a:lnTo>
                  <a:lnTo>
                    <a:pt x="898083" y="217547"/>
                  </a:lnTo>
                  <a:lnTo>
                    <a:pt x="943723" y="204486"/>
                  </a:lnTo>
                  <a:lnTo>
                    <a:pt x="990831" y="194784"/>
                  </a:lnTo>
                  <a:lnTo>
                    <a:pt x="1039286" y="188578"/>
                  </a:lnTo>
                  <a:lnTo>
                    <a:pt x="1088972" y="186004"/>
                  </a:lnTo>
                  <a:lnTo>
                    <a:pt x="1088972" y="2052"/>
                  </a:lnTo>
                  <a:lnTo>
                    <a:pt x="1082678" y="1126"/>
                  </a:lnTo>
                  <a:lnTo>
                    <a:pt x="1067276" y="488"/>
                  </a:lnTo>
                  <a:lnTo>
                    <a:pt x="1047987" y="118"/>
                  </a:lnTo>
                  <a:lnTo>
                    <a:pt x="1030031" y="0"/>
                  </a:lnTo>
                  <a:close/>
                </a:path>
              </a:pathLst>
            </a:custGeom>
            <a:solidFill>
              <a:srgbClr val="FFFFFF"/>
            </a:solidFill>
          </p:spPr>
          <p:txBody>
            <a:bodyPr wrap="square" lIns="0" tIns="0" rIns="0" bIns="0" rtlCol="0"/>
            <a:lstStyle/>
            <a:p>
              <a:endParaRPr/>
            </a:p>
          </p:txBody>
        </p:sp>
        <p:pic>
          <p:nvPicPr>
            <p:cNvPr id="9" name="object 9"/>
            <p:cNvPicPr/>
            <p:nvPr/>
          </p:nvPicPr>
          <p:blipFill>
            <a:blip r:embed="rId2" cstate="print"/>
            <a:stretch>
              <a:fillRect/>
            </a:stretch>
          </p:blipFill>
          <p:spPr>
            <a:xfrm>
              <a:off x="9798759" y="3992483"/>
              <a:ext cx="253290" cy="253290"/>
            </a:xfrm>
            <a:prstGeom prst="rect">
              <a:avLst/>
            </a:prstGeom>
          </p:spPr>
        </p:pic>
        <p:sp>
          <p:nvSpPr>
            <p:cNvPr id="10" name="object 10"/>
            <p:cNvSpPr/>
            <p:nvPr/>
          </p:nvSpPr>
          <p:spPr>
            <a:xfrm>
              <a:off x="9507567" y="4711901"/>
              <a:ext cx="1089025" cy="549910"/>
            </a:xfrm>
            <a:custGeom>
              <a:avLst/>
              <a:gdLst/>
              <a:ahLst/>
              <a:cxnLst/>
              <a:rect l="l" t="t" r="r" b="b"/>
              <a:pathLst>
                <a:path w="1089025" h="549910">
                  <a:moveTo>
                    <a:pt x="785777" y="0"/>
                  </a:moveTo>
                  <a:lnTo>
                    <a:pt x="562056" y="0"/>
                  </a:lnTo>
                  <a:lnTo>
                    <a:pt x="540278" y="42894"/>
                  </a:lnTo>
                  <a:lnTo>
                    <a:pt x="515502" y="83554"/>
                  </a:lnTo>
                  <a:lnTo>
                    <a:pt x="487901" y="121880"/>
                  </a:lnTo>
                  <a:lnTo>
                    <a:pt x="457650" y="157772"/>
                  </a:lnTo>
                  <a:lnTo>
                    <a:pt x="424924" y="191130"/>
                  </a:lnTo>
                  <a:lnTo>
                    <a:pt x="389897" y="221854"/>
                  </a:lnTo>
                  <a:lnTo>
                    <a:pt x="352746" y="249844"/>
                  </a:lnTo>
                  <a:lnTo>
                    <a:pt x="313644" y="274999"/>
                  </a:lnTo>
                  <a:lnTo>
                    <a:pt x="272766" y="297220"/>
                  </a:lnTo>
                  <a:lnTo>
                    <a:pt x="230288" y="316406"/>
                  </a:lnTo>
                  <a:lnTo>
                    <a:pt x="186383" y="332458"/>
                  </a:lnTo>
                  <a:lnTo>
                    <a:pt x="141227" y="345275"/>
                  </a:lnTo>
                  <a:lnTo>
                    <a:pt x="94995" y="354758"/>
                  </a:lnTo>
                  <a:lnTo>
                    <a:pt x="47860" y="360805"/>
                  </a:lnTo>
                  <a:lnTo>
                    <a:pt x="0" y="363318"/>
                  </a:lnTo>
                  <a:lnTo>
                    <a:pt x="0" y="547271"/>
                  </a:lnTo>
                  <a:lnTo>
                    <a:pt x="6293" y="548197"/>
                  </a:lnTo>
                  <a:lnTo>
                    <a:pt x="21695" y="548835"/>
                  </a:lnTo>
                  <a:lnTo>
                    <a:pt x="40984" y="549204"/>
                  </a:lnTo>
                  <a:lnTo>
                    <a:pt x="58940" y="549323"/>
                  </a:lnTo>
                  <a:lnTo>
                    <a:pt x="112692" y="547831"/>
                  </a:lnTo>
                  <a:lnTo>
                    <a:pt x="165593" y="543408"/>
                  </a:lnTo>
                  <a:lnTo>
                    <a:pt x="217577" y="536132"/>
                  </a:lnTo>
                  <a:lnTo>
                    <a:pt x="268577" y="526083"/>
                  </a:lnTo>
                  <a:lnTo>
                    <a:pt x="318529" y="513340"/>
                  </a:lnTo>
                  <a:lnTo>
                    <a:pt x="367366" y="497982"/>
                  </a:lnTo>
                  <a:lnTo>
                    <a:pt x="415023" y="480088"/>
                  </a:lnTo>
                  <a:lnTo>
                    <a:pt x="461432" y="459737"/>
                  </a:lnTo>
                  <a:lnTo>
                    <a:pt x="506529" y="437008"/>
                  </a:lnTo>
                  <a:lnTo>
                    <a:pt x="550247" y="411981"/>
                  </a:lnTo>
                  <a:lnTo>
                    <a:pt x="592521" y="384733"/>
                  </a:lnTo>
                  <a:lnTo>
                    <a:pt x="633284" y="355345"/>
                  </a:lnTo>
                  <a:lnTo>
                    <a:pt x="672471" y="323895"/>
                  </a:lnTo>
                  <a:lnTo>
                    <a:pt x="708179" y="353133"/>
                  </a:lnTo>
                  <a:lnTo>
                    <a:pt x="745409" y="381639"/>
                  </a:lnTo>
                  <a:lnTo>
                    <a:pt x="784085" y="409114"/>
                  </a:lnTo>
                  <a:lnTo>
                    <a:pt x="824132" y="435256"/>
                  </a:lnTo>
                  <a:lnTo>
                    <a:pt x="865474" y="459764"/>
                  </a:lnTo>
                  <a:lnTo>
                    <a:pt x="908037" y="482339"/>
                  </a:lnTo>
                  <a:lnTo>
                    <a:pt x="951743" y="502679"/>
                  </a:lnTo>
                  <a:lnTo>
                    <a:pt x="996518" y="520483"/>
                  </a:lnTo>
                  <a:lnTo>
                    <a:pt x="1042286" y="535450"/>
                  </a:lnTo>
                  <a:lnTo>
                    <a:pt x="1088972" y="547281"/>
                  </a:lnTo>
                  <a:lnTo>
                    <a:pt x="1088972" y="300294"/>
                  </a:lnTo>
                  <a:lnTo>
                    <a:pt x="1037730" y="292190"/>
                  </a:lnTo>
                  <a:lnTo>
                    <a:pt x="989229" y="272798"/>
                  </a:lnTo>
                  <a:lnTo>
                    <a:pt x="944235" y="244561"/>
                  </a:lnTo>
                  <a:lnTo>
                    <a:pt x="903519" y="209926"/>
                  </a:lnTo>
                  <a:lnTo>
                    <a:pt x="867849" y="171338"/>
                  </a:lnTo>
                  <a:lnTo>
                    <a:pt x="837995" y="131242"/>
                  </a:lnTo>
                  <a:lnTo>
                    <a:pt x="806129" y="75814"/>
                  </a:lnTo>
                  <a:lnTo>
                    <a:pt x="794160" y="41998"/>
                  </a:lnTo>
                  <a:lnTo>
                    <a:pt x="785777" y="0"/>
                  </a:lnTo>
                  <a:close/>
                </a:path>
              </a:pathLst>
            </a:custGeom>
            <a:solidFill>
              <a:srgbClr val="FFFFFF"/>
            </a:solidFill>
          </p:spPr>
          <p:txBody>
            <a:bodyPr wrap="square" lIns="0" tIns="0" rIns="0" bIns="0" rtlCol="0"/>
            <a:lstStyle/>
            <a:p>
              <a:endParaRPr/>
            </a:p>
          </p:txBody>
        </p:sp>
        <p:pic>
          <p:nvPicPr>
            <p:cNvPr id="11" name="object 11"/>
            <p:cNvPicPr/>
            <p:nvPr/>
          </p:nvPicPr>
          <p:blipFill>
            <a:blip r:embed="rId3" cstate="print"/>
            <a:stretch>
              <a:fillRect/>
            </a:stretch>
          </p:blipFill>
          <p:spPr>
            <a:xfrm>
              <a:off x="10052049" y="5183470"/>
              <a:ext cx="253290" cy="253290"/>
            </a:xfrm>
            <a:prstGeom prst="rect">
              <a:avLst/>
            </a:prstGeom>
          </p:spPr>
        </p:pic>
      </p:grpSp>
      <p:sp>
        <p:nvSpPr>
          <p:cNvPr id="12" name="object 12"/>
          <p:cNvSpPr txBox="1">
            <a:spLocks noGrp="1"/>
          </p:cNvSpPr>
          <p:nvPr>
            <p:ph type="title"/>
          </p:nvPr>
        </p:nvSpPr>
        <p:spPr>
          <a:prstGeom prst="rect">
            <a:avLst/>
          </a:prstGeom>
        </p:spPr>
        <p:txBody>
          <a:bodyPr vert="horz" wrap="square" lIns="0" tIns="15875" rIns="0" bIns="0" rtlCol="0">
            <a:spAutoFit/>
          </a:bodyPr>
          <a:lstStyle/>
          <a:p>
            <a:pPr marL="16510">
              <a:lnSpc>
                <a:spcPct val="100000"/>
              </a:lnSpc>
              <a:spcBef>
                <a:spcPts val="125"/>
              </a:spcBef>
            </a:pPr>
            <a:r>
              <a:rPr spc="85" dirty="0"/>
              <a:t>volna.in.ua</a:t>
            </a:r>
          </a:p>
        </p:txBody>
      </p:sp>
    </p:spTree>
  </p:cSld>
  <p:clrMapOvr>
    <a:masterClrMapping/>
  </p:clrMapOvr>
</p:sld>
</file>

<file path=ppt/theme/theme1.xml><?xml version="1.0" encoding="utf-8"?>
<a:theme xmlns:a="http://schemas.openxmlformats.org/drawingml/2006/main" name="Office Theme">
  <a:themeElements>
    <a:clrScheme name="Фірмова">
      <a:dk1>
        <a:sysClr val="windowText" lastClr="000000"/>
      </a:dk1>
      <a:lt1>
        <a:sysClr val="window" lastClr="FFFFFF"/>
      </a:lt1>
      <a:dk2>
        <a:srgbClr val="00A99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Фірмові">
      <a:majorFont>
        <a:latin typeface="Montserrat Medium"/>
        <a:ea typeface=""/>
        <a:cs typeface=""/>
      </a:majorFont>
      <a:minorFont>
        <a:latin typeface="Montserrat Medium"/>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198</TotalTime>
  <Words>876</Words>
  <Application>Microsoft Office PowerPoint</Application>
  <PresentationFormat>Произвольный</PresentationFormat>
  <Paragraphs>50</Paragraphs>
  <Slides>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7</vt:i4>
      </vt:variant>
    </vt:vector>
  </HeadingPairs>
  <TitlesOfParts>
    <vt:vector size="8" baseType="lpstr">
      <vt:lpstr>Office Theme</vt:lpstr>
      <vt:lpstr>Презентация PowerPoint</vt:lpstr>
      <vt:lpstr>Статутна діяльність</vt:lpstr>
      <vt:lpstr>Стратегічні напрямки та діяльність</vt:lpstr>
      <vt:lpstr>ФІНАНСУВАННЯ</vt:lpstr>
      <vt:lpstr>Досягнення</vt:lpstr>
      <vt:lpstr>ПРОБЛЕМИ:</vt:lpstr>
      <vt:lpstr>volna.in.ua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Для Интернета</dc:title>
  <dc:creator>Пользователь</dc:creator>
  <cp:lastModifiedBy>user</cp:lastModifiedBy>
  <cp:revision>23</cp:revision>
  <dcterms:created xsi:type="dcterms:W3CDTF">2023-05-25T14:43:49Z</dcterms:created>
  <dcterms:modified xsi:type="dcterms:W3CDTF">2025-11-17T14:40:38Z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2023-05-24T00:00:00Z</vt:filetime>
  </property>
  <property fmtid="{D5CDD505-2E9C-101B-9397-08002B2CF9AE}" pid="3" name="Creator">
    <vt:lpwstr>Adobe Illustrator CC (Windows)</vt:lpwstr>
  </property>
  <property fmtid="{D5CDD505-2E9C-101B-9397-08002B2CF9AE}" pid="4" name="LastSaved">
    <vt:filetime>2023-05-25T00:00:00Z</vt:filetime>
  </property>
</Properties>
</file>