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4" r:id="rId3"/>
    <p:sldId id="265" r:id="rId4"/>
    <p:sldId id="266" r:id="rId5"/>
    <p:sldId id="267" r:id="rId6"/>
    <p:sldId id="268" r:id="rId7"/>
    <p:sldId id="332" r:id="rId8"/>
    <p:sldId id="260" r:id="rId9"/>
    <p:sldId id="261" r:id="rId10"/>
    <p:sldId id="262" r:id="rId11"/>
    <p:sldId id="263" r:id="rId12"/>
    <p:sldId id="333" r:id="rId13"/>
    <p:sldId id="33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mazh\Dropbox\&#1060;&#1054;&#1055;\OAT%20patient%20satisfaction\results\Tabl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mazh\Dropbox\&#1060;&#1054;&#1055;\OAT%20patient%20satisfaction\results\Tabl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mazh\Dropbox\&#1060;&#1054;&#1055;\OAT%20patient%20satisfaction\results\Tabl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mazh\Dropbox\&#1060;&#1054;&#1055;\OAT%20patient%20satisfaction\results\Tabl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mazh\Dropbox\&#1060;&#1054;&#1055;\OAT%20patient%20satisfaction\results\Tabl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571525480236875E-2"/>
          <c:y val="0.12070016535298045"/>
          <c:w val="0.9239592778175455"/>
          <c:h val="0.530501607662993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B08-2046-8537-5996D40873E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B08-2046-8537-5996D40873E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B08-2046-8537-5996D40873E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B08-2046-8537-5996D40873E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B08-2046-8537-5996D40873E2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B08-2046-8537-5996D40873E2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1B08-2046-8537-5996D40873E2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1B08-2046-8537-5996D40873E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3'!$A$88:$A$96</c:f>
              <c:strCache>
                <c:ptCount val="9"/>
                <c:pt idx="0">
                  <c:v>Поддержка работников сайта влияет на продолжение участия в программе </c:v>
                </c:pt>
                <c:pt idx="1">
                  <c:v>Важно внимательное отношение работников сайта ЗПТ для продолжения участия </c:v>
                </c:pt>
                <c:pt idx="2">
                  <c:v>Достаточно информации о лечении ЗПТ</c:v>
                </c:pt>
                <c:pt idx="3">
                  <c:v>Чувствуют себя безобасно на сайте ЗПТ</c:v>
                </c:pt>
                <c:pt idx="4">
                  <c:v>Достаточно дозировки препарата ЗПТ </c:v>
                </c:pt>
                <c:pt idx="5">
                  <c:v>Удобно добираться до сайта ЗПТ </c:v>
                </c:pt>
                <c:pt idx="6">
                  <c:v>Оценивают качество медицинского обслуживания - хорошо </c:v>
                </c:pt>
                <c:pt idx="7">
                  <c:v>Удовлетворены социально психологической поддержкой на сайте</c:v>
                </c:pt>
                <c:pt idx="8">
                  <c:v>Вероятно, что обратились бы за консультацией психолога на сайте ЗПТ</c:v>
                </c:pt>
              </c:strCache>
            </c:strRef>
          </c:cat>
          <c:val>
            <c:numRef>
              <c:f>'Table 3'!$B$88:$B$96</c:f>
              <c:numCache>
                <c:formatCode>0%</c:formatCode>
                <c:ptCount val="9"/>
                <c:pt idx="0">
                  <c:v>0.38297872340425532</c:v>
                </c:pt>
                <c:pt idx="1">
                  <c:v>0.58510638297872342</c:v>
                </c:pt>
                <c:pt idx="2">
                  <c:v>0.67553191489361697</c:v>
                </c:pt>
                <c:pt idx="3">
                  <c:v>0.64627659574468088</c:v>
                </c:pt>
                <c:pt idx="4">
                  <c:v>0.49202127659574468</c:v>
                </c:pt>
                <c:pt idx="5">
                  <c:v>0.55053191489361697</c:v>
                </c:pt>
                <c:pt idx="6">
                  <c:v>0.49468085106382981</c:v>
                </c:pt>
                <c:pt idx="7">
                  <c:v>0.34431137724550898</c:v>
                </c:pt>
                <c:pt idx="8">
                  <c:v>0.44414893617021278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B08-2046-8537-5996D40873E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2703264"/>
        <c:axId val="253573192"/>
      </c:barChart>
      <c:catAx>
        <c:axId val="192703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3573192"/>
        <c:crosses val="autoZero"/>
        <c:auto val="1"/>
        <c:lblAlgn val="ctr"/>
        <c:lblOffset val="100"/>
        <c:noMultiLvlLbl val="0"/>
      </c:catAx>
      <c:valAx>
        <c:axId val="253573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703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693006873445558"/>
          <c:y val="5.1246214768227348E-2"/>
          <c:w val="0.55588310847174693"/>
          <c:h val="0.8500349406009782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'Table 3'!$A$3</c:f>
              <c:strCache>
                <c:ptCount val="1"/>
                <c:pt idx="0">
                  <c:v>Очень плохо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'Table 3'!$B$2:$C$2</c:f>
              <c:strCache>
                <c:ptCount val="2"/>
                <c:pt idx="0">
                  <c:v>Как Вы оцениваете качество Вашей жизни?</c:v>
                </c:pt>
                <c:pt idx="1">
                  <c:v>Как Вы оцениваете услугу ЗПТ в целом?</c:v>
                </c:pt>
              </c:strCache>
            </c:strRef>
          </c:cat>
          <c:val>
            <c:numRef>
              <c:f>'Table 3'!$B$3:$C$3</c:f>
              <c:numCache>
                <c:formatCode>0%</c:formatCode>
                <c:ptCount val="2"/>
                <c:pt idx="0">
                  <c:v>2.9255319148936171E-2</c:v>
                </c:pt>
                <c:pt idx="1">
                  <c:v>1.3297872340425532E-2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8F-CF41-9DB8-2656FEF00144}"/>
            </c:ext>
          </c:extLst>
        </c:ser>
        <c:ser>
          <c:idx val="1"/>
          <c:order val="1"/>
          <c:tx>
            <c:strRef>
              <c:f>'Table 3'!$A$4</c:f>
              <c:strCache>
                <c:ptCount val="1"/>
                <c:pt idx="0">
                  <c:v>Плохо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2.1265284423179162E-3"/>
                  <c:y val="-4.629629629629629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68F-CF41-9DB8-2656FEF001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3'!$B$2:$C$2</c:f>
              <c:strCache>
                <c:ptCount val="2"/>
                <c:pt idx="0">
                  <c:v>Как Вы оцениваете качество Вашей жизни?</c:v>
                </c:pt>
                <c:pt idx="1">
                  <c:v>Как Вы оцениваете услугу ЗПТ в целом?</c:v>
                </c:pt>
              </c:strCache>
            </c:strRef>
          </c:cat>
          <c:val>
            <c:numRef>
              <c:f>'Table 3'!$B$4:$C$4</c:f>
              <c:numCache>
                <c:formatCode>0%</c:formatCode>
                <c:ptCount val="2"/>
                <c:pt idx="0">
                  <c:v>0.11702127659574468</c:v>
                </c:pt>
                <c:pt idx="1">
                  <c:v>3.4574468085106384E-2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68F-CF41-9DB8-2656FEF00144}"/>
            </c:ext>
          </c:extLst>
        </c:ser>
        <c:ser>
          <c:idx val="2"/>
          <c:order val="2"/>
          <c:tx>
            <c:strRef>
              <c:f>'Table 3'!$A$5</c:f>
              <c:strCache>
                <c:ptCount val="1"/>
                <c:pt idx="0">
                  <c:v>Ни плохо, ни хорошо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3'!$B$2:$C$2</c:f>
              <c:strCache>
                <c:ptCount val="2"/>
                <c:pt idx="0">
                  <c:v>Как Вы оцениваете качество Вашей жизни?</c:v>
                </c:pt>
                <c:pt idx="1">
                  <c:v>Как Вы оцениваете услугу ЗПТ в целом?</c:v>
                </c:pt>
              </c:strCache>
            </c:strRef>
          </c:cat>
          <c:val>
            <c:numRef>
              <c:f>'Table 3'!$B$5:$C$5</c:f>
              <c:numCache>
                <c:formatCode>0%</c:formatCode>
                <c:ptCount val="2"/>
                <c:pt idx="0">
                  <c:v>0.46808510638297873</c:v>
                </c:pt>
                <c:pt idx="1">
                  <c:v>0.23404255319148937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68F-CF41-9DB8-2656FEF00144}"/>
            </c:ext>
          </c:extLst>
        </c:ser>
        <c:ser>
          <c:idx val="3"/>
          <c:order val="3"/>
          <c:tx>
            <c:strRef>
              <c:f>'Table 3'!$A$6</c:f>
              <c:strCache>
                <c:ptCount val="1"/>
                <c:pt idx="0">
                  <c:v>Хорошо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3'!$B$2:$C$2</c:f>
              <c:strCache>
                <c:ptCount val="2"/>
                <c:pt idx="0">
                  <c:v>Как Вы оцениваете качество Вашей жизни?</c:v>
                </c:pt>
                <c:pt idx="1">
                  <c:v>Как Вы оцениваете услугу ЗПТ в целом?</c:v>
                </c:pt>
              </c:strCache>
            </c:strRef>
          </c:cat>
          <c:val>
            <c:numRef>
              <c:f>'Table 3'!$B$6:$C$6</c:f>
              <c:numCache>
                <c:formatCode>0%</c:formatCode>
                <c:ptCount val="2"/>
                <c:pt idx="0">
                  <c:v>0.36436170212765956</c:v>
                </c:pt>
                <c:pt idx="1">
                  <c:v>0.59308510638297873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68F-CF41-9DB8-2656FEF00144}"/>
            </c:ext>
          </c:extLst>
        </c:ser>
        <c:ser>
          <c:idx val="4"/>
          <c:order val="4"/>
          <c:tx>
            <c:strRef>
              <c:f>'Table 3'!$A$7</c:f>
              <c:strCache>
                <c:ptCount val="1"/>
                <c:pt idx="0">
                  <c:v>Очень хорошо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68F-CF41-9DB8-2656FEF001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3'!$B$2:$C$2</c:f>
              <c:strCache>
                <c:ptCount val="2"/>
                <c:pt idx="0">
                  <c:v>Как Вы оцениваете качество Вашей жизни?</c:v>
                </c:pt>
                <c:pt idx="1">
                  <c:v>Как Вы оцениваете услугу ЗПТ в целом?</c:v>
                </c:pt>
              </c:strCache>
            </c:strRef>
          </c:cat>
          <c:val>
            <c:numRef>
              <c:f>'Table 3'!$B$7:$C$7</c:f>
              <c:numCache>
                <c:formatCode>0%</c:formatCode>
                <c:ptCount val="2"/>
                <c:pt idx="0">
                  <c:v>2.1276595744680851E-2</c:v>
                </c:pt>
                <c:pt idx="1">
                  <c:v>0.125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68F-CF41-9DB8-2656FEF0014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877766144"/>
        <c:axId val="1731520288"/>
      </c:barChart>
      <c:catAx>
        <c:axId val="18777661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1520288"/>
        <c:crosses val="autoZero"/>
        <c:auto val="1"/>
        <c:lblAlgn val="ctr"/>
        <c:lblOffset val="100"/>
        <c:noMultiLvlLbl val="0"/>
      </c:catAx>
      <c:valAx>
        <c:axId val="17315202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7766144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1.1661955717073805E-2"/>
          <c:y val="4.4712833784820863E-3"/>
          <c:w val="0.98351554613365633"/>
          <c:h val="8.7475387977061142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029682347398883"/>
          <c:y val="5.7053941908713691E-2"/>
          <c:w val="0.56272090988626422"/>
          <c:h val="0.7579993955631063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'Table 3'!$A$15</c:f>
              <c:strCache>
                <c:ptCount val="1"/>
                <c:pt idx="0">
                  <c:v>Совсем не удовлетворен/а</c:v>
                </c:pt>
              </c:strCache>
            </c:strRef>
          </c:tx>
          <c:spPr>
            <a:solidFill>
              <a:srgbClr val="CC0000"/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CF-6A46-B531-54695D1A8A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3'!$B$14:$D$14</c:f>
              <c:strCache>
                <c:ptCount val="3"/>
                <c:pt idx="0">
                  <c:v>Удовлетворены состоянием здоровья </c:v>
                </c:pt>
                <c:pt idx="1">
                  <c:v>Удовлетворены услугой ЗПТ</c:v>
                </c:pt>
                <c:pt idx="2">
                  <c:v>Удовлетворены физической средой сайта ЗПТ </c:v>
                </c:pt>
              </c:strCache>
            </c:strRef>
          </c:cat>
          <c:val>
            <c:numRef>
              <c:f>'Table 3'!$B$15:$D$15</c:f>
              <c:numCache>
                <c:formatCode>0%</c:formatCode>
                <c:ptCount val="3"/>
                <c:pt idx="0">
                  <c:v>6.3829787234042548E-2</c:v>
                </c:pt>
                <c:pt idx="1">
                  <c:v>2.6595744680851064E-2</c:v>
                </c:pt>
                <c:pt idx="2">
                  <c:v>4.5212765957446811E-2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CF-6A46-B531-54695D1A8AD9}"/>
            </c:ext>
          </c:extLst>
        </c:ser>
        <c:ser>
          <c:idx val="1"/>
          <c:order val="1"/>
          <c:tx>
            <c:strRef>
              <c:f>'Table 3'!$A$16</c:f>
              <c:strCache>
                <c:ptCount val="1"/>
                <c:pt idx="0">
                  <c:v>Не удовлетворен/а</c:v>
                </c:pt>
              </c:strCache>
            </c:strRef>
          </c:tx>
          <c:spPr>
            <a:solidFill>
              <a:srgbClr val="FF5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3'!$B$14:$D$14</c:f>
              <c:strCache>
                <c:ptCount val="3"/>
                <c:pt idx="0">
                  <c:v>Удовлетворены состоянием здоровья </c:v>
                </c:pt>
                <c:pt idx="1">
                  <c:v>Удовлетворены услугой ЗПТ</c:v>
                </c:pt>
                <c:pt idx="2">
                  <c:v>Удовлетворены физической средой сайта ЗПТ </c:v>
                </c:pt>
              </c:strCache>
            </c:strRef>
          </c:cat>
          <c:val>
            <c:numRef>
              <c:f>'Table 3'!$B$16:$D$16</c:f>
              <c:numCache>
                <c:formatCode>0%</c:formatCode>
                <c:ptCount val="3"/>
                <c:pt idx="0">
                  <c:v>0.22606382978723405</c:v>
                </c:pt>
                <c:pt idx="1">
                  <c:v>7.9787234042553196E-2</c:v>
                </c:pt>
                <c:pt idx="2">
                  <c:v>0.16755319148936171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ACF-6A46-B531-54695D1A8AD9}"/>
            </c:ext>
          </c:extLst>
        </c:ser>
        <c:ser>
          <c:idx val="2"/>
          <c:order val="2"/>
          <c:tx>
            <c:strRef>
              <c:f>'Table 3'!$A$17</c:f>
              <c:strCache>
                <c:ptCount val="1"/>
                <c:pt idx="0">
                  <c:v>Ни то, ни другое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3'!$B$14:$D$14</c:f>
              <c:strCache>
                <c:ptCount val="3"/>
                <c:pt idx="0">
                  <c:v>Удовлетворены состоянием здоровья </c:v>
                </c:pt>
                <c:pt idx="1">
                  <c:v>Удовлетворены услугой ЗПТ</c:v>
                </c:pt>
                <c:pt idx="2">
                  <c:v>Удовлетворены физической средой сайта ЗПТ </c:v>
                </c:pt>
              </c:strCache>
            </c:strRef>
          </c:cat>
          <c:val>
            <c:numRef>
              <c:f>'Table 3'!$B$17:$D$17</c:f>
              <c:numCache>
                <c:formatCode>0%</c:formatCode>
                <c:ptCount val="3"/>
                <c:pt idx="0">
                  <c:v>0.30585106382978722</c:v>
                </c:pt>
                <c:pt idx="1">
                  <c:v>0.18617021276595744</c:v>
                </c:pt>
                <c:pt idx="2">
                  <c:v>0.36436170212765956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ACF-6A46-B531-54695D1A8AD9}"/>
            </c:ext>
          </c:extLst>
        </c:ser>
        <c:ser>
          <c:idx val="3"/>
          <c:order val="3"/>
          <c:tx>
            <c:strRef>
              <c:f>'Table 3'!$A$18</c:f>
              <c:strCache>
                <c:ptCount val="1"/>
                <c:pt idx="0">
                  <c:v>Удовлетворен/а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3'!$B$14:$D$14</c:f>
              <c:strCache>
                <c:ptCount val="3"/>
                <c:pt idx="0">
                  <c:v>Удовлетворены состоянием здоровья </c:v>
                </c:pt>
                <c:pt idx="1">
                  <c:v>Удовлетворены услугой ЗПТ</c:v>
                </c:pt>
                <c:pt idx="2">
                  <c:v>Удовлетворены физической средой сайта ЗПТ </c:v>
                </c:pt>
              </c:strCache>
            </c:strRef>
          </c:cat>
          <c:val>
            <c:numRef>
              <c:f>'Table 3'!$B$18:$D$18</c:f>
              <c:numCache>
                <c:formatCode>0%</c:formatCode>
                <c:ptCount val="3"/>
                <c:pt idx="0">
                  <c:v>0.34840425531914893</c:v>
                </c:pt>
                <c:pt idx="1">
                  <c:v>0.5771276595744681</c:v>
                </c:pt>
                <c:pt idx="2">
                  <c:v>0.34308510638297873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ACF-6A46-B531-54695D1A8AD9}"/>
            </c:ext>
          </c:extLst>
        </c:ser>
        <c:ser>
          <c:idx val="4"/>
          <c:order val="4"/>
          <c:tx>
            <c:strRef>
              <c:f>'Table 3'!$A$19</c:f>
              <c:strCache>
                <c:ptCount val="1"/>
                <c:pt idx="0">
                  <c:v>Полностью удовлетворен/а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3'!$B$14:$D$14</c:f>
              <c:strCache>
                <c:ptCount val="3"/>
                <c:pt idx="0">
                  <c:v>Удовлетворены состоянием здоровья </c:v>
                </c:pt>
                <c:pt idx="1">
                  <c:v>Удовлетворены услугой ЗПТ</c:v>
                </c:pt>
                <c:pt idx="2">
                  <c:v>Удовлетворены физической средой сайта ЗПТ </c:v>
                </c:pt>
              </c:strCache>
            </c:strRef>
          </c:cat>
          <c:val>
            <c:numRef>
              <c:f>'Table 3'!$B$19:$D$19</c:f>
              <c:numCache>
                <c:formatCode>0%</c:formatCode>
                <c:ptCount val="3"/>
                <c:pt idx="0">
                  <c:v>5.5851063829787231E-2</c:v>
                </c:pt>
                <c:pt idx="1">
                  <c:v>0.13031914893617022</c:v>
                </c:pt>
                <c:pt idx="2">
                  <c:v>7.9787234042553196E-2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ACF-6A46-B531-54695D1A8AD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99215216"/>
        <c:axId val="1936126800"/>
      </c:barChart>
      <c:catAx>
        <c:axId val="16992152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36126800"/>
        <c:crosses val="autoZero"/>
        <c:auto val="1"/>
        <c:lblAlgn val="ctr"/>
        <c:lblOffset val="100"/>
        <c:noMultiLvlLbl val="0"/>
      </c:catAx>
      <c:valAx>
        <c:axId val="1936126800"/>
        <c:scaling>
          <c:orientation val="minMax"/>
        </c:scaling>
        <c:delete val="0"/>
        <c:axPos val="b"/>
        <c:majorGridlines>
          <c:spPr>
            <a:ln w="19050" cap="flat" cmpd="sng" algn="ctr">
              <a:solidFill>
                <a:srgbClr val="C00000"/>
              </a:solidFill>
              <a:round/>
              <a:headEnd type="oval" w="lg" len="med"/>
              <a:tailEnd type="oval"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 w="28575" cap="rnd">
            <a:noFill/>
            <a:headEnd type="oval"/>
            <a:tailEnd type="oval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9215216"/>
        <c:crosses val="autoZero"/>
        <c:crossBetween val="between"/>
        <c:majorUnit val="0.5"/>
      </c:valAx>
      <c:spPr>
        <a:noFill/>
        <a:ln w="12700">
          <a:noFill/>
          <a:prstDash val="solid"/>
        </a:ln>
        <a:effectLst/>
      </c:spPr>
    </c:plotArea>
    <c:legend>
      <c:legendPos val="b"/>
      <c:layout>
        <c:manualLayout>
          <c:xMode val="edge"/>
          <c:yMode val="edge"/>
          <c:x val="1.9898252849915473E-2"/>
          <c:y val="0.92521857405335761"/>
          <c:w val="0.97846271619893666"/>
          <c:h val="5.90857483582187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547342955838052"/>
          <c:y val="0.12554224496257035"/>
          <c:w val="0.4829017938488856"/>
          <c:h val="0.6779590877988501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'Table 3'!$A$70</c:f>
              <c:strCache>
                <c:ptCount val="1"/>
                <c:pt idx="0">
                  <c:v>Очень нуждаюсь</c:v>
                </c:pt>
              </c:strCache>
            </c:strRef>
          </c:tx>
          <c:spPr>
            <a:solidFill>
              <a:schemeClr val="accent2">
                <a:shade val="53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3'!$B$69:$C$69</c:f>
              <c:strCache>
                <c:ptCount val="2"/>
                <c:pt idx="0">
                  <c:v>Нуждаетесь в ЗПТ для нормального функционирования </c:v>
                </c:pt>
                <c:pt idx="1">
                  <c:v>Нуждаетесь в какой-либо медицинской помощи (кроме ЗПТ) для нормального функционирования </c:v>
                </c:pt>
              </c:strCache>
            </c:strRef>
          </c:cat>
          <c:val>
            <c:numRef>
              <c:f>'Table 3'!$B$70:$C$70</c:f>
              <c:numCache>
                <c:formatCode>0%</c:formatCode>
                <c:ptCount val="2"/>
                <c:pt idx="0">
                  <c:v>0.49202127659574468</c:v>
                </c:pt>
                <c:pt idx="1">
                  <c:v>0.10372340425531915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24-3E44-82A8-4B6464E4DC46}"/>
            </c:ext>
          </c:extLst>
        </c:ser>
        <c:ser>
          <c:idx val="1"/>
          <c:order val="1"/>
          <c:tx>
            <c:strRef>
              <c:f>'Table 3'!$A$71</c:f>
              <c:strCache>
                <c:ptCount val="1"/>
                <c:pt idx="0">
                  <c:v>Нуждаюсь</c:v>
                </c:pt>
              </c:strCache>
            </c:strRef>
          </c:tx>
          <c:spPr>
            <a:solidFill>
              <a:schemeClr val="accent2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3'!$B$69:$C$69</c:f>
              <c:strCache>
                <c:ptCount val="2"/>
                <c:pt idx="0">
                  <c:v>Нуждаетесь в ЗПТ для нормального функционирования </c:v>
                </c:pt>
                <c:pt idx="1">
                  <c:v>Нуждаетесь в какой-либо медицинской помощи (кроме ЗПТ) для нормального функционирования </c:v>
                </c:pt>
              </c:strCache>
            </c:strRef>
          </c:cat>
          <c:val>
            <c:numRef>
              <c:f>'Table 3'!$B$71:$C$71</c:f>
              <c:numCache>
                <c:formatCode>0%</c:formatCode>
                <c:ptCount val="2"/>
                <c:pt idx="0">
                  <c:v>0.40425531914893614</c:v>
                </c:pt>
                <c:pt idx="1">
                  <c:v>0.33244680851063829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24-3E44-82A8-4B6464E4DC46}"/>
            </c:ext>
          </c:extLst>
        </c:ser>
        <c:ser>
          <c:idx val="2"/>
          <c:order val="2"/>
          <c:tx>
            <c:strRef>
              <c:f>'Table 3'!$A$72</c:f>
              <c:strCache>
                <c:ptCount val="1"/>
                <c:pt idx="0">
                  <c:v>50/50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3'!$B$69:$C$69</c:f>
              <c:strCache>
                <c:ptCount val="2"/>
                <c:pt idx="0">
                  <c:v>Нуждаетесь в ЗПТ для нормального функционирования </c:v>
                </c:pt>
                <c:pt idx="1">
                  <c:v>Нуждаетесь в какой-либо медицинской помощи (кроме ЗПТ) для нормального функционирования </c:v>
                </c:pt>
              </c:strCache>
            </c:strRef>
          </c:cat>
          <c:val>
            <c:numRef>
              <c:f>'Table 3'!$B$72:$C$72</c:f>
              <c:numCache>
                <c:formatCode>0%</c:formatCode>
                <c:ptCount val="2"/>
                <c:pt idx="0">
                  <c:v>9.0425531914893623E-2</c:v>
                </c:pt>
                <c:pt idx="1">
                  <c:v>0.26063829787234044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24-3E44-82A8-4B6464E4DC46}"/>
            </c:ext>
          </c:extLst>
        </c:ser>
        <c:ser>
          <c:idx val="3"/>
          <c:order val="3"/>
          <c:tx>
            <c:strRef>
              <c:f>'Table 3'!$A$73</c:f>
              <c:strCache>
                <c:ptCount val="1"/>
                <c:pt idx="0">
                  <c:v>Не нуждаюсь</c:v>
                </c:pt>
              </c:strCache>
            </c:strRef>
          </c:tx>
          <c:spPr>
            <a:solidFill>
              <a:schemeClr val="accent2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F24-3E44-82A8-4B6464E4DC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3'!$B$69:$C$69</c:f>
              <c:strCache>
                <c:ptCount val="2"/>
                <c:pt idx="0">
                  <c:v>Нуждаетесь в ЗПТ для нормального функционирования </c:v>
                </c:pt>
                <c:pt idx="1">
                  <c:v>Нуждаетесь в какой-либо медицинской помощи (кроме ЗПТ) для нормального функционирования </c:v>
                </c:pt>
              </c:strCache>
            </c:strRef>
          </c:cat>
          <c:val>
            <c:numRef>
              <c:f>'Table 3'!$B$73:$C$73</c:f>
              <c:numCache>
                <c:formatCode>0%</c:formatCode>
                <c:ptCount val="2"/>
                <c:pt idx="0">
                  <c:v>7.9787234042553185E-3</c:v>
                </c:pt>
                <c:pt idx="1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24-3E44-82A8-4B6464E4DC46}"/>
            </c:ext>
          </c:extLst>
        </c:ser>
        <c:ser>
          <c:idx val="4"/>
          <c:order val="4"/>
          <c:tx>
            <c:strRef>
              <c:f>'Table 3'!$A$74</c:f>
              <c:strCache>
                <c:ptCount val="1"/>
                <c:pt idx="0">
                  <c:v>Совсем не нуждаюсь </c:v>
                </c:pt>
              </c:strCache>
            </c:strRef>
          </c:tx>
          <c:spPr>
            <a:solidFill>
              <a:schemeClr val="accent2">
                <a:tint val="54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F24-3E44-82A8-4B6464E4DC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3'!$B$69:$C$69</c:f>
              <c:strCache>
                <c:ptCount val="2"/>
                <c:pt idx="0">
                  <c:v>Нуждаетесь в ЗПТ для нормального функционирования </c:v>
                </c:pt>
                <c:pt idx="1">
                  <c:v>Нуждаетесь в какой-либо медицинской помощи (кроме ЗПТ) для нормального функционирования </c:v>
                </c:pt>
              </c:strCache>
            </c:strRef>
          </c:cat>
          <c:val>
            <c:numRef>
              <c:f>'Table 3'!$B$74:$C$74</c:f>
              <c:numCache>
                <c:formatCode>0%</c:formatCode>
                <c:ptCount val="2"/>
                <c:pt idx="0">
                  <c:v>5.3191489361702126E-3</c:v>
                </c:pt>
                <c:pt idx="1">
                  <c:v>5.3191489361702128E-2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F24-3E44-82A8-4B6464E4DC4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901250240"/>
        <c:axId val="1936139280"/>
      </c:barChart>
      <c:catAx>
        <c:axId val="1901250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36139280"/>
        <c:crosses val="autoZero"/>
        <c:auto val="1"/>
        <c:lblAlgn val="ctr"/>
        <c:lblOffset val="100"/>
        <c:noMultiLvlLbl val="0"/>
      </c:catAx>
      <c:valAx>
        <c:axId val="19361392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0125024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7889662830607703E-2"/>
          <c:y val="0.90177084597768464"/>
          <c:w val="0.95185459990578103"/>
          <c:h val="8.372252792915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207486460886604E-2"/>
          <c:y val="6.0777761289120422E-2"/>
          <c:w val="0.9239592778175455"/>
          <c:h val="0.7075137323861158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ACE-1745-B222-31FC2A9CC0A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ACE-1745-B222-31FC2A9CC0A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ACE-1745-B222-31FC2A9CC0A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ACE-1745-B222-31FC2A9CC0A6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ACE-1745-B222-31FC2A9CC0A6}"/>
              </c:ext>
            </c:extLst>
          </c:dPt>
          <c:dPt>
            <c:idx val="6"/>
            <c:invertIfNegative val="0"/>
            <c:bubble3D val="0"/>
            <c:spPr>
              <a:solidFill>
                <a:srgbClr val="60454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ACE-1745-B222-31FC2A9CC0A6}"/>
              </c:ext>
            </c:extLst>
          </c:dPt>
          <c:dPt>
            <c:idx val="7"/>
            <c:invertIfNegative val="0"/>
            <c:bubble3D val="0"/>
            <c:spPr>
              <a:solidFill>
                <a:srgbClr val="E3DBD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7ACE-1745-B222-31FC2A9CC0A6}"/>
              </c:ext>
            </c:extLst>
          </c:dPt>
          <c:dPt>
            <c:idx val="8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7ACE-1745-B222-31FC2A9CC0A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3'!$A$88:$A$96</c:f>
              <c:strCache>
                <c:ptCount val="9"/>
                <c:pt idx="0">
                  <c:v>Поддержка работников сайта влияет на продолжение участия в программе </c:v>
                </c:pt>
                <c:pt idx="1">
                  <c:v>Важно внимательное отношение работников сайта ЗПТ для продолжения участия </c:v>
                </c:pt>
                <c:pt idx="2">
                  <c:v>Достаточно информации о лечении ЗПТ</c:v>
                </c:pt>
                <c:pt idx="3">
                  <c:v>Чувствуют себя безобасно на сайте ЗПТ</c:v>
                </c:pt>
                <c:pt idx="4">
                  <c:v>Достаточно дозировки препарата ЗПТ </c:v>
                </c:pt>
                <c:pt idx="5">
                  <c:v>Удобно добираться до сайта ЗПТ </c:v>
                </c:pt>
                <c:pt idx="6">
                  <c:v>Оценивают качество медицинского обслуживания - хорошо </c:v>
                </c:pt>
                <c:pt idx="7">
                  <c:v>Удовлетворены социально психологической поддержкой на сайте</c:v>
                </c:pt>
                <c:pt idx="8">
                  <c:v>Вероятно, что обратились бы за консультацией психолога на сайте ЗПТ</c:v>
                </c:pt>
              </c:strCache>
            </c:strRef>
          </c:cat>
          <c:val>
            <c:numRef>
              <c:f>'Table 3'!$B$88:$B$96</c:f>
              <c:numCache>
                <c:formatCode>0%</c:formatCode>
                <c:ptCount val="9"/>
                <c:pt idx="0">
                  <c:v>0.38297872340425532</c:v>
                </c:pt>
                <c:pt idx="1">
                  <c:v>0.58510638297872342</c:v>
                </c:pt>
                <c:pt idx="2">
                  <c:v>0.67553191489361697</c:v>
                </c:pt>
                <c:pt idx="3">
                  <c:v>0.64627659574468088</c:v>
                </c:pt>
                <c:pt idx="4">
                  <c:v>0.49202127659574468</c:v>
                </c:pt>
                <c:pt idx="5">
                  <c:v>0.55053191489361697</c:v>
                </c:pt>
                <c:pt idx="6">
                  <c:v>0.49468085106382981</c:v>
                </c:pt>
                <c:pt idx="7">
                  <c:v>0.34431137724550898</c:v>
                </c:pt>
                <c:pt idx="8">
                  <c:v>0.44414893617021278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ACE-1745-B222-31FC2A9CC0A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12342576"/>
        <c:axId val="2032612800"/>
      </c:barChart>
      <c:catAx>
        <c:axId val="1912342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2612800"/>
        <c:crosses val="autoZero"/>
        <c:auto val="1"/>
        <c:lblAlgn val="ctr"/>
        <c:lblOffset val="100"/>
        <c:noMultiLvlLbl val="0"/>
      </c:catAx>
      <c:valAx>
        <c:axId val="2032612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2342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100" baseline="0">
                <a:solidFill>
                  <a:schemeClr val="dk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/>
              <a:t>Насколько безопасно участники чувствуют себя на сайте ЗПТ по категориям уверенности в конфиденциальности информации </a:t>
            </a:r>
            <a:endParaRPr lang="en-US"/>
          </a:p>
        </c:rich>
      </c:tx>
      <c:layout>
        <c:manualLayout>
          <c:xMode val="edge"/>
          <c:yMode val="edge"/>
          <c:x val="0.11495221047159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100" baseline="0">
              <a:solidFill>
                <a:schemeClr val="dk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'Nov20'!$B$2</c:f>
              <c:strCache>
                <c:ptCount val="1"/>
                <c:pt idx="0">
                  <c:v>Совсем не безопасно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'Nov20'!$A$3:$A$7</c:f>
              <c:strCache>
                <c:ptCount val="5"/>
                <c:pt idx="0">
                  <c:v>Совершенно не уверен</c:v>
                </c:pt>
                <c:pt idx="1">
                  <c:v>Не уверен</c:v>
                </c:pt>
                <c:pt idx="2">
                  <c:v>Ни то, ни другое</c:v>
                </c:pt>
                <c:pt idx="3">
                  <c:v>Уверен </c:v>
                </c:pt>
                <c:pt idx="4">
                  <c:v>Совершенно уверен </c:v>
                </c:pt>
              </c:strCache>
            </c:strRef>
          </c:cat>
          <c:val>
            <c:numRef>
              <c:f>'Nov20'!$B$3:$B$7</c:f>
              <c:numCache>
                <c:formatCode>General</c:formatCode>
                <c:ptCount val="5"/>
                <c:pt idx="0">
                  <c:v>3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6D-CD45-89B2-7034373C6919}"/>
            </c:ext>
          </c:extLst>
        </c:ser>
        <c:ser>
          <c:idx val="1"/>
          <c:order val="1"/>
          <c:tx>
            <c:strRef>
              <c:f>'Nov20'!$C$2</c:f>
              <c:strCache>
                <c:ptCount val="1"/>
                <c:pt idx="0">
                  <c:v>Небезопасно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'Nov20'!$A$3:$A$7</c:f>
              <c:strCache>
                <c:ptCount val="5"/>
                <c:pt idx="0">
                  <c:v>Совершенно не уверен</c:v>
                </c:pt>
                <c:pt idx="1">
                  <c:v>Не уверен</c:v>
                </c:pt>
                <c:pt idx="2">
                  <c:v>Ни то, ни другое</c:v>
                </c:pt>
                <c:pt idx="3">
                  <c:v>Уверен </c:v>
                </c:pt>
                <c:pt idx="4">
                  <c:v>Совершенно уверен </c:v>
                </c:pt>
              </c:strCache>
            </c:strRef>
          </c:cat>
          <c:val>
            <c:numRef>
              <c:f>'Nov20'!$C$3:$C$7</c:f>
              <c:numCache>
                <c:formatCode>General</c:formatCode>
                <c:ptCount val="5"/>
                <c:pt idx="0">
                  <c:v>9</c:v>
                </c:pt>
                <c:pt idx="1">
                  <c:v>14</c:v>
                </c:pt>
                <c:pt idx="2">
                  <c:v>4</c:v>
                </c:pt>
                <c:pt idx="3">
                  <c:v>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6D-CD45-89B2-7034373C6919}"/>
            </c:ext>
          </c:extLst>
        </c:ser>
        <c:ser>
          <c:idx val="2"/>
          <c:order val="2"/>
          <c:tx>
            <c:strRef>
              <c:f>'Nov20'!$D$2</c:f>
              <c:strCache>
                <c:ptCount val="1"/>
                <c:pt idx="0">
                  <c:v>50/50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'Nov20'!$A$3:$A$7</c:f>
              <c:strCache>
                <c:ptCount val="5"/>
                <c:pt idx="0">
                  <c:v>Совершенно не уверен</c:v>
                </c:pt>
                <c:pt idx="1">
                  <c:v>Не уверен</c:v>
                </c:pt>
                <c:pt idx="2">
                  <c:v>Ни то, ни другое</c:v>
                </c:pt>
                <c:pt idx="3">
                  <c:v>Уверен </c:v>
                </c:pt>
                <c:pt idx="4">
                  <c:v>Совершенно уверен </c:v>
                </c:pt>
              </c:strCache>
            </c:strRef>
          </c:cat>
          <c:val>
            <c:numRef>
              <c:f>'Nov20'!$D$3:$D$7</c:f>
              <c:numCache>
                <c:formatCode>General</c:formatCode>
                <c:ptCount val="5"/>
                <c:pt idx="0">
                  <c:v>10</c:v>
                </c:pt>
                <c:pt idx="1">
                  <c:v>45</c:v>
                </c:pt>
                <c:pt idx="2">
                  <c:v>31</c:v>
                </c:pt>
                <c:pt idx="3">
                  <c:v>12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A6D-CD45-89B2-7034373C6919}"/>
            </c:ext>
          </c:extLst>
        </c:ser>
        <c:ser>
          <c:idx val="3"/>
          <c:order val="3"/>
          <c:tx>
            <c:strRef>
              <c:f>'Nov20'!$E$2</c:f>
              <c:strCache>
                <c:ptCount val="1"/>
                <c:pt idx="0">
                  <c:v>Безопасно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'Nov20'!$A$3:$A$7</c:f>
              <c:strCache>
                <c:ptCount val="5"/>
                <c:pt idx="0">
                  <c:v>Совершенно не уверен</c:v>
                </c:pt>
                <c:pt idx="1">
                  <c:v>Не уверен</c:v>
                </c:pt>
                <c:pt idx="2">
                  <c:v>Ни то, ни другое</c:v>
                </c:pt>
                <c:pt idx="3">
                  <c:v>Уверен </c:v>
                </c:pt>
                <c:pt idx="4">
                  <c:v>Совершенно уверен </c:v>
                </c:pt>
              </c:strCache>
            </c:strRef>
          </c:cat>
          <c:val>
            <c:numRef>
              <c:f>'Nov20'!$E$3:$E$7</c:f>
              <c:numCache>
                <c:formatCode>General</c:formatCode>
                <c:ptCount val="5"/>
                <c:pt idx="0">
                  <c:v>23</c:v>
                </c:pt>
                <c:pt idx="1">
                  <c:v>87</c:v>
                </c:pt>
                <c:pt idx="2">
                  <c:v>51</c:v>
                </c:pt>
                <c:pt idx="3">
                  <c:v>57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A6D-CD45-89B2-7034373C6919}"/>
            </c:ext>
          </c:extLst>
        </c:ser>
        <c:ser>
          <c:idx val="4"/>
          <c:order val="4"/>
          <c:tx>
            <c:strRef>
              <c:f>'Nov20'!$F$2</c:f>
              <c:strCache>
                <c:ptCount val="1"/>
                <c:pt idx="0">
                  <c:v>Очень безопасно 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'Nov20'!$A$3:$A$7</c:f>
              <c:strCache>
                <c:ptCount val="5"/>
                <c:pt idx="0">
                  <c:v>Совершенно не уверен</c:v>
                </c:pt>
                <c:pt idx="1">
                  <c:v>Не уверен</c:v>
                </c:pt>
                <c:pt idx="2">
                  <c:v>Ни то, ни другое</c:v>
                </c:pt>
                <c:pt idx="3">
                  <c:v>Уверен </c:v>
                </c:pt>
                <c:pt idx="4">
                  <c:v>Совершенно уверен </c:v>
                </c:pt>
              </c:strCache>
            </c:strRef>
          </c:cat>
          <c:val>
            <c:numRef>
              <c:f>'Nov20'!$F$3:$F$7</c:f>
              <c:numCache>
                <c:formatCode>General</c:formatCode>
                <c:ptCount val="5"/>
                <c:pt idx="0">
                  <c:v>2</c:v>
                </c:pt>
                <c:pt idx="1">
                  <c:v>9</c:v>
                </c:pt>
                <c:pt idx="2">
                  <c:v>3</c:v>
                </c:pt>
                <c:pt idx="3">
                  <c:v>5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6D-CD45-89B2-7034373C69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29225215"/>
        <c:axId val="12653631"/>
      </c:barChart>
      <c:catAx>
        <c:axId val="1292252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53631"/>
        <c:crosses val="autoZero"/>
        <c:auto val="1"/>
        <c:lblAlgn val="ctr"/>
        <c:lblOffset val="100"/>
        <c:noMultiLvlLbl val="0"/>
      </c:catAx>
      <c:valAx>
        <c:axId val="12653631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225215"/>
        <c:crosses val="autoZero"/>
        <c:crossBetween val="between"/>
        <c:majorUnit val="2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lt1">
                <a:lumMod val="95000"/>
                <a:alpha val="54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20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solidFill>
        <a:schemeClr val="accent3"/>
      </a:solidFill>
      <a:prstDash val="solid"/>
      <a:miter lim="800000"/>
    </a:ln>
    <a:effectLst/>
  </c:spPr>
  <c:txPr>
    <a:bodyPr/>
    <a:lstStyle/>
    <a:p>
      <a:pPr>
        <a:defRPr sz="20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0.2597</cdr:x>
      <cdr:y>0.36203</cdr:y>
    </cdr:from>
    <cdr:to>
      <cdr:x>0.37099</cdr:x>
      <cdr:y>0.43136</cdr:y>
    </cdr:to>
    <cdr:sp macro="" textlink="">
      <cdr:nvSpPr>
        <cdr:cNvPr id="2" name="Text Box 1"/>
        <cdr:cNvSpPr txBox="1"/>
      </cdr:nvSpPr>
      <cdr:spPr>
        <a:xfrm xmlns:a="http://schemas.openxmlformats.org/drawingml/2006/main">
          <a:off x="1466850" y="1343025"/>
          <a:ext cx="6286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0.31067</cdr:x>
      <cdr:y>0.38842</cdr:y>
    </cdr:from>
    <cdr:to>
      <cdr:x>0.41859</cdr:x>
      <cdr:y>0.46264</cdr:y>
    </cdr:to>
    <cdr:sp macro="" textlink="">
      <cdr:nvSpPr>
        <cdr:cNvPr id="3" name="Text Box 2"/>
        <cdr:cNvSpPr txBox="1"/>
      </cdr:nvSpPr>
      <cdr:spPr>
        <a:xfrm xmlns:a="http://schemas.openxmlformats.org/drawingml/2006/main">
          <a:off x="3334144" y="2472172"/>
          <a:ext cx="1158216" cy="4723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dirty="0">
              <a:solidFill>
                <a:schemeClr val="tx1"/>
              </a:solidFill>
            </a:rPr>
            <a:t>n=47</a:t>
          </a:r>
        </a:p>
      </cdr:txBody>
    </cdr:sp>
  </cdr:relSizeAnchor>
  <cdr:relSizeAnchor xmlns:cdr="http://schemas.openxmlformats.org/drawingml/2006/chartDrawing">
    <cdr:from>
      <cdr:x>0.41991</cdr:x>
      <cdr:y>0.26091</cdr:y>
    </cdr:from>
    <cdr:to>
      <cdr:x>0.55144</cdr:x>
      <cdr:y>0.29172</cdr:y>
    </cdr:to>
    <cdr:sp macro="" textlink="">
      <cdr:nvSpPr>
        <cdr:cNvPr id="4" name="Right Brace 3"/>
        <cdr:cNvSpPr/>
      </cdr:nvSpPr>
      <cdr:spPr>
        <a:xfrm xmlns:a="http://schemas.openxmlformats.org/drawingml/2006/main" rot="16200000">
          <a:off x="2833058" y="668867"/>
          <a:ext cx="118247" cy="783266"/>
        </a:xfrm>
        <a:prstGeom xmlns:a="http://schemas.openxmlformats.org/drawingml/2006/main" prst="rightBrac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/>
        <a:p xmlns:a="http://schemas.openxmlformats.org/drawingml/2006/main">
          <a:pPr marL="0" marR="0" algn="ctr">
            <a:lnSpc>
              <a:spcPct val="107000"/>
            </a:lnSpc>
            <a:spcBef>
              <a:spcPts val="0"/>
            </a:spcBef>
            <a:spcAft>
              <a:spcPts val="800"/>
            </a:spcAft>
          </a:pPr>
          <a:r>
            <a:rPr lang="en-US" sz="1100">
              <a:effectLst/>
              <a:ea typeface="Calibri" panose="020F0502020204030204" pitchFamily="34" charset="0"/>
              <a:cs typeface="Times New Roman" panose="02020603050405020304" pitchFamily="18" charset="0"/>
            </a:rPr>
            <a:t> </a:t>
          </a:r>
        </a:p>
      </cdr:txBody>
    </cdr:sp>
  </cdr:relSizeAnchor>
  <cdr:relSizeAnchor xmlns:cdr="http://schemas.openxmlformats.org/drawingml/2006/chartDrawing">
    <cdr:from>
      <cdr:x>0.44446</cdr:x>
      <cdr:y>0.18886</cdr:y>
    </cdr:from>
    <cdr:to>
      <cdr:x>0.52915</cdr:x>
      <cdr:y>0.2443</cdr:y>
    </cdr:to>
    <cdr:sp macro="" textlink="">
      <cdr:nvSpPr>
        <cdr:cNvPr id="5" name="Text Box 1"/>
        <cdr:cNvSpPr txBox="1"/>
      </cdr:nvSpPr>
      <cdr:spPr>
        <a:xfrm xmlns:a="http://schemas.openxmlformats.org/drawingml/2006/main">
          <a:off x="4769981" y="1202031"/>
          <a:ext cx="908924" cy="3528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dirty="0">
              <a:solidFill>
                <a:schemeClr val="tx1"/>
              </a:solidFill>
            </a:rPr>
            <a:t>n=155</a:t>
          </a:r>
        </a:p>
      </cdr:txBody>
    </cdr:sp>
  </cdr:relSizeAnchor>
  <cdr:relSizeAnchor xmlns:cdr="http://schemas.openxmlformats.org/drawingml/2006/chartDrawing">
    <cdr:from>
      <cdr:x>0.58335</cdr:x>
      <cdr:y>0.3031</cdr:y>
    </cdr:from>
    <cdr:to>
      <cdr:x>0.69127</cdr:x>
      <cdr:y>0.35188</cdr:y>
    </cdr:to>
    <cdr:sp macro="" textlink="">
      <cdr:nvSpPr>
        <cdr:cNvPr id="6" name="Text Box 1"/>
        <cdr:cNvSpPr txBox="1"/>
      </cdr:nvSpPr>
      <cdr:spPr>
        <a:xfrm xmlns:a="http://schemas.openxmlformats.org/drawingml/2006/main">
          <a:off x="3187164" y="863808"/>
          <a:ext cx="589626" cy="139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dirty="0">
              <a:solidFill>
                <a:schemeClr val="tx1"/>
              </a:solidFill>
            </a:rPr>
            <a:t>n=</a:t>
          </a:r>
          <a:r>
            <a:rPr lang="en-US" sz="2000" baseline="0" dirty="0">
              <a:solidFill>
                <a:schemeClr val="tx1"/>
              </a:solidFill>
            </a:rPr>
            <a:t> 90</a:t>
          </a:r>
          <a:endParaRPr lang="en-US" sz="20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0.74449</cdr:x>
      <cdr:y>0.28722</cdr:y>
    </cdr:from>
    <cdr:to>
      <cdr:x>0.85241</cdr:x>
      <cdr:y>0.336</cdr:y>
    </cdr:to>
    <cdr:sp macro="" textlink="">
      <cdr:nvSpPr>
        <cdr:cNvPr id="7" name="Text Box 1"/>
        <cdr:cNvSpPr txBox="1"/>
      </cdr:nvSpPr>
      <cdr:spPr>
        <a:xfrm xmlns:a="http://schemas.openxmlformats.org/drawingml/2006/main">
          <a:off x="7990000" y="1828072"/>
          <a:ext cx="1158216" cy="3104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dirty="0">
              <a:solidFill>
                <a:schemeClr val="tx1"/>
              </a:solidFill>
            </a:rPr>
            <a:t>n=</a:t>
          </a:r>
          <a:r>
            <a:rPr lang="en-US" sz="2000" baseline="0" dirty="0">
              <a:solidFill>
                <a:schemeClr val="tx1"/>
              </a:solidFill>
            </a:rPr>
            <a:t> 77</a:t>
          </a:r>
          <a:endParaRPr lang="en-US" sz="20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0.88067</cdr:x>
      <cdr:y>0.39526</cdr:y>
    </cdr:from>
    <cdr:to>
      <cdr:x>0.9574</cdr:x>
      <cdr:y>0.45273</cdr:y>
    </cdr:to>
    <cdr:sp macro="" textlink="">
      <cdr:nvSpPr>
        <cdr:cNvPr id="8" name="Text Box 1"/>
        <cdr:cNvSpPr txBox="1"/>
      </cdr:nvSpPr>
      <cdr:spPr>
        <a:xfrm xmlns:a="http://schemas.openxmlformats.org/drawingml/2006/main">
          <a:off x="9451499" y="2515713"/>
          <a:ext cx="823470" cy="3657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dirty="0">
              <a:solidFill>
                <a:schemeClr val="tx1"/>
              </a:solidFill>
            </a:rPr>
            <a:t>n=</a:t>
          </a:r>
          <a:r>
            <a:rPr lang="en-US" sz="2000" baseline="0" dirty="0">
              <a:solidFill>
                <a:schemeClr val="tx1"/>
              </a:solidFill>
            </a:rPr>
            <a:t> 7</a:t>
          </a:r>
          <a:endParaRPr lang="en-US" sz="20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0.28023</cdr:x>
      <cdr:y>0.47203</cdr:y>
    </cdr:from>
    <cdr:to>
      <cdr:x>0.41176</cdr:x>
      <cdr:y>0.50284</cdr:y>
    </cdr:to>
    <cdr:sp macro="" textlink="">
      <cdr:nvSpPr>
        <cdr:cNvPr id="9" name="Right Brace 3"/>
        <cdr:cNvSpPr/>
      </cdr:nvSpPr>
      <cdr:spPr>
        <a:xfrm xmlns:a="http://schemas.openxmlformats.org/drawingml/2006/main" rot="16200000">
          <a:off x="3615244" y="2396552"/>
          <a:ext cx="196096" cy="1411602"/>
        </a:xfrm>
        <a:prstGeom xmlns:a="http://schemas.openxmlformats.org/drawingml/2006/main" prst="rightBrac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algn="ctr">
            <a:lnSpc>
              <a:spcPct val="107000"/>
            </a:lnSpc>
            <a:spcBef>
              <a:spcPts val="0"/>
            </a:spcBef>
            <a:spcAft>
              <a:spcPts val="800"/>
            </a:spcAft>
          </a:pPr>
          <a:r>
            <a:rPr lang="en-US" sz="1100">
              <a:effectLst/>
              <a:ea typeface="Calibri" panose="020F0502020204030204" pitchFamily="34" charset="0"/>
              <a:cs typeface="Times New Roman" panose="02020603050405020304" pitchFamily="18" charset="0"/>
            </a:rPr>
            <a:t> </a:t>
          </a:r>
        </a:p>
      </cdr:txBody>
    </cdr:sp>
  </cdr:relSizeAnchor>
  <cdr:relSizeAnchor xmlns:cdr="http://schemas.openxmlformats.org/drawingml/2006/chartDrawing">
    <cdr:from>
      <cdr:x>0.56438</cdr:x>
      <cdr:y>0.38321</cdr:y>
    </cdr:from>
    <cdr:to>
      <cdr:x>0.69591</cdr:x>
      <cdr:y>0.41402</cdr:y>
    </cdr:to>
    <cdr:sp macro="" textlink="">
      <cdr:nvSpPr>
        <cdr:cNvPr id="10" name="Right Brace 3"/>
        <cdr:cNvSpPr/>
      </cdr:nvSpPr>
      <cdr:spPr>
        <a:xfrm xmlns:a="http://schemas.openxmlformats.org/drawingml/2006/main" rot="16200000">
          <a:off x="3398900" y="776697"/>
          <a:ext cx="87805" cy="718619"/>
        </a:xfrm>
        <a:prstGeom xmlns:a="http://schemas.openxmlformats.org/drawingml/2006/main" prst="rightBrac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algn="ctr">
            <a:lnSpc>
              <a:spcPct val="107000"/>
            </a:lnSpc>
            <a:spcBef>
              <a:spcPts val="0"/>
            </a:spcBef>
            <a:spcAft>
              <a:spcPts val="800"/>
            </a:spcAft>
          </a:pPr>
          <a:r>
            <a:rPr lang="en-US" sz="1100">
              <a:effectLst/>
              <a:ea typeface="Calibri" panose="020F0502020204030204" pitchFamily="34" charset="0"/>
              <a:cs typeface="Times New Roman" panose="02020603050405020304" pitchFamily="18" charset="0"/>
            </a:rPr>
            <a:t> </a:t>
          </a:r>
        </a:p>
      </cdr:txBody>
    </cdr:sp>
  </cdr:relSizeAnchor>
  <cdr:relSizeAnchor xmlns:cdr="http://schemas.openxmlformats.org/drawingml/2006/chartDrawing">
    <cdr:from>
      <cdr:x>0.71669</cdr:x>
      <cdr:y>0.37128</cdr:y>
    </cdr:from>
    <cdr:to>
      <cdr:x>0.84822</cdr:x>
      <cdr:y>0.40209</cdr:y>
    </cdr:to>
    <cdr:sp macro="" textlink="">
      <cdr:nvSpPr>
        <cdr:cNvPr id="11" name="Right Brace 3"/>
        <cdr:cNvSpPr/>
      </cdr:nvSpPr>
      <cdr:spPr>
        <a:xfrm xmlns:a="http://schemas.openxmlformats.org/drawingml/2006/main" rot="16200000">
          <a:off x="4231066" y="742689"/>
          <a:ext cx="87805" cy="718619"/>
        </a:xfrm>
        <a:prstGeom xmlns:a="http://schemas.openxmlformats.org/drawingml/2006/main" prst="rightBrac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algn="ctr">
            <a:lnSpc>
              <a:spcPct val="107000"/>
            </a:lnSpc>
            <a:spcBef>
              <a:spcPts val="0"/>
            </a:spcBef>
            <a:spcAft>
              <a:spcPts val="800"/>
            </a:spcAft>
          </a:pPr>
          <a:r>
            <a:rPr lang="en-US" sz="1100">
              <a:effectLst/>
              <a:ea typeface="Calibri" panose="020F0502020204030204" pitchFamily="34" charset="0"/>
              <a:cs typeface="Times New Roman" panose="02020603050405020304" pitchFamily="18" charset="0"/>
            </a:rPr>
            <a:t> </a:t>
          </a:r>
        </a:p>
      </cdr:txBody>
    </cdr:sp>
  </cdr:relSizeAnchor>
  <cdr:relSizeAnchor xmlns:cdr="http://schemas.openxmlformats.org/drawingml/2006/chartDrawing">
    <cdr:from>
      <cdr:x>0.86091</cdr:x>
      <cdr:y>0.47466</cdr:y>
    </cdr:from>
    <cdr:to>
      <cdr:x>0.98245</cdr:x>
      <cdr:y>0.50938</cdr:y>
    </cdr:to>
    <cdr:sp macro="" textlink="">
      <cdr:nvSpPr>
        <cdr:cNvPr id="12" name="Right Brace 3"/>
        <cdr:cNvSpPr/>
      </cdr:nvSpPr>
      <cdr:spPr>
        <a:xfrm xmlns:a="http://schemas.openxmlformats.org/drawingml/2006/main" rot="16200000">
          <a:off x="4986148" y="1070177"/>
          <a:ext cx="98955" cy="664054"/>
        </a:xfrm>
        <a:prstGeom xmlns:a="http://schemas.openxmlformats.org/drawingml/2006/main" prst="rightBrac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algn="ctr">
            <a:lnSpc>
              <a:spcPct val="107000"/>
            </a:lnSpc>
            <a:spcBef>
              <a:spcPts val="0"/>
            </a:spcBef>
            <a:spcAft>
              <a:spcPts val="800"/>
            </a:spcAft>
          </a:pPr>
          <a:r>
            <a:rPr lang="en-US" sz="1100">
              <a:effectLst/>
              <a:ea typeface="Calibri" panose="020F0502020204030204" pitchFamily="34" charset="0"/>
              <a:cs typeface="Times New Roman" panose="02020603050405020304" pitchFamily="18" charset="0"/>
            </a:rPr>
            <a:t> 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F1FF6-8B87-44C4-A25B-A8AFEBDFAF84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65074A-0445-456F-BF8D-5D606BE92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253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5248FB-BAA5-4074-B129-0EF7C3588EB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055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B3893-428A-4F03-A09E-FD0AE2E9A398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1F2D-A68A-4510-B0DD-CFD68BF30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948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B3893-428A-4F03-A09E-FD0AE2E9A398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1F2D-A68A-4510-B0DD-CFD68BF30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853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B3893-428A-4F03-A09E-FD0AE2E9A398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1F2D-A68A-4510-B0DD-CFD68BF30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665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B3893-428A-4F03-A09E-FD0AE2E9A398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1F2D-A68A-4510-B0DD-CFD68BF30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37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B3893-428A-4F03-A09E-FD0AE2E9A398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1F2D-A68A-4510-B0DD-CFD68BF30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30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B3893-428A-4F03-A09E-FD0AE2E9A398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1F2D-A68A-4510-B0DD-CFD68BF30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045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B3893-428A-4F03-A09E-FD0AE2E9A398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1F2D-A68A-4510-B0DD-CFD68BF30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491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B3893-428A-4F03-A09E-FD0AE2E9A398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1F2D-A68A-4510-B0DD-CFD68BF30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929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B3893-428A-4F03-A09E-FD0AE2E9A398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1F2D-A68A-4510-B0DD-CFD68BF30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282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B3893-428A-4F03-A09E-FD0AE2E9A398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1F2D-A68A-4510-B0DD-CFD68BF30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799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B3893-428A-4F03-A09E-FD0AE2E9A398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1F2D-A68A-4510-B0DD-CFD68BF30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710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B3893-428A-4F03-A09E-FD0AE2E9A398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41F2D-A68A-4510-B0DD-CFD68BF30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792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8160" y="2026921"/>
            <a:ext cx="11475720" cy="4196458"/>
          </a:xfrm>
        </p:spPr>
        <p:txBody>
          <a:bodyPr>
            <a:normAutofit/>
          </a:bodyPr>
          <a:lstStyle/>
          <a:p>
            <a:pPr algn="just"/>
            <a:r>
              <a:rPr lang="ru-RU" altLang="zh-CN" sz="3200" dirty="0"/>
              <a:t>Исследования «Изучение удовлетворенности услугами заместительной поддерживающей терапии (ЗПТ) среди пациентов программ ЗПТ в Киеве и Киевской области»</a:t>
            </a:r>
            <a:endParaRPr lang="en-US" altLang="zh-CN" sz="3200" dirty="0"/>
          </a:p>
          <a:p>
            <a:pPr algn="just"/>
            <a:r>
              <a:rPr lang="ru-RU" sz="3200" dirty="0"/>
              <a:t>Организаторами и исполнителями исследовании </a:t>
            </a:r>
            <a:r>
              <a:rPr lang="ru-RU" sz="3200" b="1" dirty="0" err="1"/>
              <a:t>Всеукраїнське</a:t>
            </a:r>
            <a:r>
              <a:rPr lang="ru-RU" sz="3200" b="1" dirty="0"/>
              <a:t> </a:t>
            </a:r>
            <a:r>
              <a:rPr lang="ru-RU" sz="3200" b="1" dirty="0" err="1"/>
              <a:t>об'єднання</a:t>
            </a:r>
            <a:r>
              <a:rPr lang="ru-RU" sz="3200" b="1" dirty="0"/>
              <a:t> людей з </a:t>
            </a:r>
            <a:r>
              <a:rPr lang="ru-RU" sz="3200" b="1" dirty="0" err="1"/>
              <a:t>наркозалежністю</a:t>
            </a:r>
            <a:r>
              <a:rPr lang="ru-RU" sz="3200" b="1" dirty="0"/>
              <a:t> ВОЛНА</a:t>
            </a:r>
            <a:r>
              <a:rPr lang="ru-RU" sz="3200" dirty="0"/>
              <a:t> при сотрудничестве с </a:t>
            </a:r>
            <a:r>
              <a:rPr lang="en-US" sz="3200" dirty="0"/>
              <a:t>Support, Research and Development Center (SRDC) </a:t>
            </a:r>
            <a:r>
              <a:rPr lang="ru-RU" sz="3200" dirty="0"/>
              <a:t>и финансовой поддержке </a:t>
            </a:r>
            <a:r>
              <a:rPr lang="en-US" sz="3200" dirty="0"/>
              <a:t>Eurasian Harm Reduction Association – EHRA</a:t>
            </a:r>
            <a:r>
              <a:rPr lang="uk-UA" sz="3200" dirty="0"/>
              <a:t> с </a:t>
            </a:r>
            <a:r>
              <a:rPr lang="uk-UA" sz="3200" dirty="0" err="1"/>
              <a:t>участием</a:t>
            </a:r>
            <a:r>
              <a:rPr lang="uk-UA" sz="3200" dirty="0"/>
              <a:t> </a:t>
            </a:r>
            <a:r>
              <a:rPr lang="uk-UA" sz="3200" dirty="0" err="1"/>
              <a:t>организаций</a:t>
            </a:r>
            <a:r>
              <a:rPr lang="uk-UA" sz="3200" dirty="0"/>
              <a:t> «ДРОП </a:t>
            </a:r>
            <a:r>
              <a:rPr lang="uk-UA" sz="3200" dirty="0" err="1"/>
              <a:t>ин</a:t>
            </a:r>
            <a:r>
              <a:rPr lang="uk-UA" sz="3200" dirty="0"/>
              <a:t> ЦЕНТР, «</a:t>
            </a:r>
            <a:r>
              <a:rPr lang="uk-UA" sz="3200" dirty="0" err="1"/>
              <a:t>Потребители</a:t>
            </a:r>
            <a:r>
              <a:rPr lang="uk-UA" sz="3200" dirty="0"/>
              <a:t> </a:t>
            </a:r>
            <a:r>
              <a:rPr lang="uk-UA" sz="3200" dirty="0" err="1"/>
              <a:t>Украин</a:t>
            </a:r>
            <a:r>
              <a:rPr lang="ru-RU" sz="3200" dirty="0"/>
              <a:t>ы», клуб «Эней»</a:t>
            </a:r>
            <a:endParaRPr lang="zh-CN" altLang="en-US" sz="32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474416" y="345660"/>
            <a:ext cx="1952096" cy="15840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8210" y="686527"/>
            <a:ext cx="1158340" cy="9022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9836" y="674334"/>
            <a:ext cx="1176630" cy="9144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9922" y="690856"/>
            <a:ext cx="1591194" cy="9266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658" y="467052"/>
            <a:ext cx="1554615" cy="13168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3115" y="668237"/>
            <a:ext cx="1329043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595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6">
            <a:extLst>
              <a:ext uri="{FF2B5EF4-FFF2-40B4-BE49-F238E27FC236}">
                <a16:creationId xmlns:a16="http://schemas.microsoft.com/office/drawing/2014/main" id="{F854255E-36C4-44A5-BEE2-668AF0DA40F6}"/>
              </a:ext>
            </a:extLst>
          </p:cNvPr>
          <p:cNvGraphicFramePr/>
          <p:nvPr/>
        </p:nvGraphicFramePr>
        <p:xfrm>
          <a:off x="240632" y="1082842"/>
          <a:ext cx="11598442" cy="5269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32FF6B5-C5E5-8E43-8B36-C2AE786ABA20}"/>
              </a:ext>
            </a:extLst>
          </p:cNvPr>
          <p:cNvSpPr txBox="1"/>
          <p:nvPr/>
        </p:nvSpPr>
        <p:spPr>
          <a:xfrm>
            <a:off x="1414388" y="397042"/>
            <a:ext cx="9508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Обобщенные данные по вопросам, относящимся к программам ЗПТ </a:t>
            </a:r>
          </a:p>
        </p:txBody>
      </p:sp>
    </p:spTree>
    <p:extLst>
      <p:ext uri="{BB962C8B-B14F-4D97-AF65-F5344CB8AC3E}">
        <p14:creationId xmlns:p14="http://schemas.microsoft.com/office/powerpoint/2010/main" val="2675726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6">
            <a:extLst>
              <a:ext uri="{FF2B5EF4-FFF2-40B4-BE49-F238E27FC236}">
                <a16:creationId xmlns:a16="http://schemas.microsoft.com/office/drawing/2014/main" id="{113E1768-D32F-434D-8F2B-A209B27BE8F6}"/>
              </a:ext>
            </a:extLst>
          </p:cNvPr>
          <p:cNvGraphicFramePr/>
          <p:nvPr/>
        </p:nvGraphicFramePr>
        <p:xfrm>
          <a:off x="637674" y="228599"/>
          <a:ext cx="10732168" cy="6364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50965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BBD73077-0AF2-F64F-8551-A9167A8F63AF}"/>
              </a:ext>
            </a:extLst>
          </p:cNvPr>
          <p:cNvGraphicFramePr>
            <a:graphicFrameLocks noGrp="1"/>
          </p:cNvGraphicFramePr>
          <p:nvPr/>
        </p:nvGraphicFramePr>
        <p:xfrm>
          <a:off x="240632" y="156411"/>
          <a:ext cx="11706725" cy="649134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224463">
                  <a:extLst>
                    <a:ext uri="{9D8B030D-6E8A-4147-A177-3AD203B41FA5}">
                      <a16:colId xmlns:a16="http://schemas.microsoft.com/office/drawing/2014/main" val="2353321130"/>
                    </a:ext>
                  </a:extLst>
                </a:gridCol>
                <a:gridCol w="2213810">
                  <a:extLst>
                    <a:ext uri="{9D8B030D-6E8A-4147-A177-3AD203B41FA5}">
                      <a16:colId xmlns:a16="http://schemas.microsoft.com/office/drawing/2014/main" val="2442251808"/>
                    </a:ext>
                  </a:extLst>
                </a:gridCol>
                <a:gridCol w="2321934">
                  <a:extLst>
                    <a:ext uri="{9D8B030D-6E8A-4147-A177-3AD203B41FA5}">
                      <a16:colId xmlns:a16="http://schemas.microsoft.com/office/drawing/2014/main" val="2056177599"/>
                    </a:ext>
                  </a:extLst>
                </a:gridCol>
                <a:gridCol w="1969498">
                  <a:extLst>
                    <a:ext uri="{9D8B030D-6E8A-4147-A177-3AD203B41FA5}">
                      <a16:colId xmlns:a16="http://schemas.microsoft.com/office/drawing/2014/main" val="618874587"/>
                    </a:ext>
                  </a:extLst>
                </a:gridCol>
                <a:gridCol w="1977020">
                  <a:extLst>
                    <a:ext uri="{9D8B030D-6E8A-4147-A177-3AD203B41FA5}">
                      <a16:colId xmlns:a16="http://schemas.microsoft.com/office/drawing/2014/main" val="305851245"/>
                    </a:ext>
                  </a:extLst>
                </a:gridCol>
              </a:tblGrid>
              <a:tr h="605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Характеристики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Физический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домен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Психологический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домен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Социальный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домен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Домен среды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9327773"/>
                  </a:ext>
                </a:extLst>
              </a:tr>
              <a:tr h="605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Среднее по всей выборке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51.5 (18.8)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62.3 (17.1)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51.3 (25.5)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51.1 (15.0)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03909659"/>
                  </a:ext>
                </a:extLst>
              </a:tr>
              <a:tr h="605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Безработный/ая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val="3548771034"/>
                  </a:ext>
                </a:extLst>
              </a:tr>
              <a:tr h="605836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Да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45.1 (16.4)***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56.7 (16.3)**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42.1 (23.8)***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45.0(13.7)***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val="1745554828"/>
                  </a:ext>
                </a:extLst>
              </a:tr>
              <a:tr h="605836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Нет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54.8 (19.2)***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65.2 (16.8)**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56.0 (25.1)***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54.2(14.7)***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val="727796487"/>
                  </a:ext>
                </a:extLst>
              </a:tr>
              <a:tr h="7302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Получают пенсию по инвалидности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val="1986456010"/>
                  </a:ext>
                </a:extLst>
              </a:tr>
              <a:tr h="605836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Да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33.7(14.8)***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49.3 (14.0)***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41.3 (21.1)**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43.2 (12.6)**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val="3315877006"/>
                  </a:ext>
                </a:extLst>
              </a:tr>
              <a:tr h="605836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Нет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53.8(18.1)***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64.0 (16.7)***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52.6 (25.8)**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52.1 (15.0)**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val="3350725067"/>
                  </a:ext>
                </a:extLst>
              </a:tr>
              <a:tr h="302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Тип сайта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val="2209104765"/>
                  </a:ext>
                </a:extLst>
              </a:tr>
              <a:tr h="605836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Субсидируемый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48.4 (19.5)**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60.5 (17.3)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50.2 (25.5)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50.0 (15.2)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val="1749591033"/>
                  </a:ext>
                </a:extLst>
              </a:tr>
              <a:tr h="605836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Частный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54.4 (17.8)**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64.0 (16.8)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52.3 (25.5)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52.2 (14.9)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0831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4146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C91B4D78-3B37-C245-9542-1DCAFD698016}"/>
              </a:ext>
            </a:extLst>
          </p:cNvPr>
          <p:cNvGraphicFramePr>
            <a:graphicFrameLocks noGrp="1"/>
          </p:cNvGraphicFramePr>
          <p:nvPr/>
        </p:nvGraphicFramePr>
        <p:xfrm>
          <a:off x="296780" y="1358037"/>
          <a:ext cx="11706725" cy="519721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539929">
                  <a:extLst>
                    <a:ext uri="{9D8B030D-6E8A-4147-A177-3AD203B41FA5}">
                      <a16:colId xmlns:a16="http://schemas.microsoft.com/office/drawing/2014/main" val="2851725286"/>
                    </a:ext>
                  </a:extLst>
                </a:gridCol>
                <a:gridCol w="1898344">
                  <a:extLst>
                    <a:ext uri="{9D8B030D-6E8A-4147-A177-3AD203B41FA5}">
                      <a16:colId xmlns:a16="http://schemas.microsoft.com/office/drawing/2014/main" val="787463711"/>
                    </a:ext>
                  </a:extLst>
                </a:gridCol>
                <a:gridCol w="2321934">
                  <a:extLst>
                    <a:ext uri="{9D8B030D-6E8A-4147-A177-3AD203B41FA5}">
                      <a16:colId xmlns:a16="http://schemas.microsoft.com/office/drawing/2014/main" val="1893400239"/>
                    </a:ext>
                  </a:extLst>
                </a:gridCol>
                <a:gridCol w="1969498">
                  <a:extLst>
                    <a:ext uri="{9D8B030D-6E8A-4147-A177-3AD203B41FA5}">
                      <a16:colId xmlns:a16="http://schemas.microsoft.com/office/drawing/2014/main" val="3809764886"/>
                    </a:ext>
                  </a:extLst>
                </a:gridCol>
                <a:gridCol w="1977020">
                  <a:extLst>
                    <a:ext uri="{9D8B030D-6E8A-4147-A177-3AD203B41FA5}">
                      <a16:colId xmlns:a16="http://schemas.microsoft.com/office/drawing/2014/main" val="873259956"/>
                    </a:ext>
                  </a:extLst>
                </a:gridCol>
              </a:tblGrid>
              <a:tr h="3503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Препарат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 kern="1200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 kern="1200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 kern="1200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 kern="1200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val="56200774"/>
                  </a:ext>
                </a:extLst>
              </a:tr>
              <a:tr h="506238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Метадон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49.0 (18.0)**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59.6 (16.6)**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48.1 (24.3)*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50.1 (14.3)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val="389153810"/>
                  </a:ext>
                </a:extLst>
              </a:tr>
              <a:tr h="506238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Бупренорфин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54.3 (19.4)**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65.3 (17.2)**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54.9 (26.4)*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52.3 (15.7)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val="4051457498"/>
                  </a:ext>
                </a:extLst>
              </a:tr>
              <a:tr h="3274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ВИЧ позитивный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val="2000553977"/>
                  </a:ext>
                </a:extLst>
              </a:tr>
              <a:tr h="573748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Да </a:t>
                      </a:r>
                      <a:endParaRPr lang="en-US" sz="2000" dirty="0">
                        <a:effectLst/>
                      </a:endParaRPr>
                    </a:p>
                    <a:p>
                      <a:pPr lvl="1"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43.9 (16.9)**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56.8 (15.8)**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49.3 (22.0)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47.6 (13.5)*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val="1724140420"/>
                  </a:ext>
                </a:extLst>
              </a:tr>
              <a:tr h="604121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Нет/не знаю/отказываюсь отвечать/не тестировался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53.5 (18.8)**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63.8 (17.1)**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51.9 (26.3)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52.0 (15.3)*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val="1191117224"/>
                  </a:ext>
                </a:extLst>
              </a:tr>
              <a:tr h="5158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Гепатит С позитивный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val="2018797854"/>
                  </a:ext>
                </a:extLst>
              </a:tr>
              <a:tr h="506238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Да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48.3 (17.5)**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59.5 (15.7)**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51.2 (24.5)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49.7 (14.1)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val="1043177370"/>
                  </a:ext>
                </a:extLst>
              </a:tr>
              <a:tr h="1265595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Нет/не знаю/отказываюсь отвечать/не тестировался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54.4 (19.6)**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64.8 (17.9)**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51.4 (26.4)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52.4 (15.7)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3429042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1FC27A00-3DF6-194A-A674-ECC346DE9288}"/>
              </a:ext>
            </a:extLst>
          </p:cNvPr>
          <p:cNvGraphicFramePr>
            <a:graphicFrameLocks noGrp="1"/>
          </p:cNvGraphicFramePr>
          <p:nvPr/>
        </p:nvGraphicFramePr>
        <p:xfrm>
          <a:off x="296780" y="117141"/>
          <a:ext cx="11706725" cy="1240894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238272">
                  <a:extLst>
                    <a:ext uri="{9D8B030D-6E8A-4147-A177-3AD203B41FA5}">
                      <a16:colId xmlns:a16="http://schemas.microsoft.com/office/drawing/2014/main" val="1939625329"/>
                    </a:ext>
                  </a:extLst>
                </a:gridCol>
                <a:gridCol w="2200001">
                  <a:extLst>
                    <a:ext uri="{9D8B030D-6E8A-4147-A177-3AD203B41FA5}">
                      <a16:colId xmlns:a16="http://schemas.microsoft.com/office/drawing/2014/main" val="1318392526"/>
                    </a:ext>
                  </a:extLst>
                </a:gridCol>
                <a:gridCol w="2321934">
                  <a:extLst>
                    <a:ext uri="{9D8B030D-6E8A-4147-A177-3AD203B41FA5}">
                      <a16:colId xmlns:a16="http://schemas.microsoft.com/office/drawing/2014/main" val="304259918"/>
                    </a:ext>
                  </a:extLst>
                </a:gridCol>
                <a:gridCol w="1969498">
                  <a:extLst>
                    <a:ext uri="{9D8B030D-6E8A-4147-A177-3AD203B41FA5}">
                      <a16:colId xmlns:a16="http://schemas.microsoft.com/office/drawing/2014/main" val="3285861135"/>
                    </a:ext>
                  </a:extLst>
                </a:gridCol>
                <a:gridCol w="1977020">
                  <a:extLst>
                    <a:ext uri="{9D8B030D-6E8A-4147-A177-3AD203B41FA5}">
                      <a16:colId xmlns:a16="http://schemas.microsoft.com/office/drawing/2014/main" val="1183259665"/>
                    </a:ext>
                  </a:extLst>
                </a:gridCol>
              </a:tblGrid>
              <a:tr h="620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Характеристики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Физический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домен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Психологический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домен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Социальный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домен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Домен среды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5992838"/>
                  </a:ext>
                </a:extLst>
              </a:tr>
              <a:tr h="620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Среднее по всей выборке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51.5 (18.8)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62.3 (17.1)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51.3 (25.5)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51.1 (15.0)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29748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7883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006" y="1511166"/>
            <a:ext cx="11122794" cy="5057275"/>
          </a:xfrm>
        </p:spPr>
        <p:txBody>
          <a:bodyPr>
            <a:normAutofit fontScale="90000"/>
          </a:bodyPr>
          <a:lstStyle/>
          <a:p>
            <a:br>
              <a:rPr lang="en-US" sz="2400" dirty="0"/>
            </a:br>
            <a:br>
              <a:rPr lang="ru-RU" sz="2400" dirty="0"/>
            </a:br>
            <a:br>
              <a:rPr lang="ru-RU" sz="2400" dirty="0"/>
            </a:br>
            <a:r>
              <a:rPr lang="ru-RU" sz="2400" b="1" dirty="0"/>
              <a:t>Показатели:</a:t>
            </a:r>
            <a:br>
              <a:rPr lang="ru-RU" sz="2400" dirty="0"/>
            </a:br>
            <a:r>
              <a:rPr lang="ru-RU" sz="1800" dirty="0"/>
              <a:t>- Очень сильно влияет отношение работников сайтов ЗПТ</a:t>
            </a:r>
            <a:br>
              <a:rPr lang="ru-RU" sz="1800" dirty="0"/>
            </a:br>
            <a:r>
              <a:rPr lang="ru-RU" sz="1800" dirty="0"/>
              <a:t>- Дозировки препаратов недостаточно</a:t>
            </a:r>
            <a:br>
              <a:rPr lang="ru-RU" sz="1800" dirty="0"/>
            </a:br>
            <a:r>
              <a:rPr lang="ru-RU" sz="1800" dirty="0"/>
              <a:t>- Не очень хорошо качество медицинского обслуживания</a:t>
            </a:r>
            <a:br>
              <a:rPr lang="ru-RU" sz="1800" dirty="0"/>
            </a:br>
            <a:r>
              <a:rPr lang="ru-RU" sz="1800" dirty="0"/>
              <a:t>-Не удовлетворены психологической поддержкой</a:t>
            </a:r>
            <a:br>
              <a:rPr lang="ru-RU" sz="1800" dirty="0"/>
            </a:br>
            <a:r>
              <a:rPr lang="ru-RU" sz="1800" b="1" dirty="0"/>
              <a:t>При этом так же можно сказать и о важных потребностях:</a:t>
            </a:r>
            <a:br>
              <a:rPr lang="ru-RU" sz="1800" b="1" dirty="0"/>
            </a:br>
            <a:r>
              <a:rPr lang="ru-RU" sz="1800" dirty="0"/>
              <a:t>-Безопасность на сайте</a:t>
            </a:r>
            <a:br>
              <a:rPr lang="ru-RU" sz="1800" dirty="0"/>
            </a:br>
            <a:r>
              <a:rPr lang="ru-RU" sz="1800" dirty="0"/>
              <a:t>- Информированность</a:t>
            </a:r>
            <a:br>
              <a:rPr lang="ru-RU" sz="1800" dirty="0"/>
            </a:br>
            <a:r>
              <a:rPr lang="ru-RU" sz="1800" dirty="0"/>
              <a:t>- Удобное расположение</a:t>
            </a:r>
            <a:br>
              <a:rPr lang="ru-RU" sz="1800" dirty="0"/>
            </a:br>
            <a:r>
              <a:rPr lang="ru-RU" sz="1800" dirty="0"/>
              <a:t>- Отношение персонала</a:t>
            </a: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endParaRPr lang="ru-RU" sz="2400" dirty="0"/>
          </a:p>
        </p:txBody>
      </p:sp>
      <p:graphicFrame>
        <p:nvGraphicFramePr>
          <p:cNvPr id="3" name="Chart 6">
            <a:extLst>
              <a:ext uri="{FF2B5EF4-FFF2-40B4-BE49-F238E27FC236}">
                <a16:creationId xmlns:a16="http://schemas.microsoft.com/office/drawing/2014/main" id="{F854255E-36C4-44A5-BEE2-668AF0DA40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7417482"/>
              </p:ext>
            </p:extLst>
          </p:nvPr>
        </p:nvGraphicFramePr>
        <p:xfrm>
          <a:off x="616017" y="1828800"/>
          <a:ext cx="11325817" cy="4639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11057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1079" y="605306"/>
            <a:ext cx="10515600" cy="5409127"/>
          </a:xfrm>
        </p:spPr>
        <p:txBody>
          <a:bodyPr>
            <a:normAutofit fontScale="90000"/>
          </a:bodyPr>
          <a:lstStyle/>
          <a:p>
            <a:br>
              <a:rPr lang="ru-RU" sz="3100" b="1" dirty="0"/>
            </a:br>
            <a:br>
              <a:rPr lang="ru-RU" sz="3100" b="1" dirty="0"/>
            </a:br>
            <a:br>
              <a:rPr lang="ru-RU" sz="3100" b="1" dirty="0"/>
            </a:br>
            <a:r>
              <a:rPr lang="ru-RU" sz="3100" b="1" dirty="0"/>
              <a:t>Основные допущения по выводам МУСС:</a:t>
            </a:r>
            <a:br>
              <a:rPr lang="ru-RU" sz="3100" b="1" dirty="0"/>
            </a:br>
            <a:br>
              <a:rPr lang="ru-RU" sz="3100" b="1" dirty="0"/>
            </a:br>
            <a:br>
              <a:rPr lang="ru-RU" sz="3100" b="1" dirty="0"/>
            </a:br>
            <a:r>
              <a:rPr lang="ru-RU" sz="3100" dirty="0"/>
              <a:t>- </a:t>
            </a:r>
            <a:r>
              <a:rPr lang="ru-RU" sz="3100" b="1" dirty="0"/>
              <a:t>Удовлетворённость услугой ЗПТ</a:t>
            </a:r>
            <a:r>
              <a:rPr lang="ru-RU" sz="3100" dirty="0"/>
              <a:t>- большинство ответов «удовлетворены» потому, что под услугой понимают буквально доступ к препарату и безысходности в выборе дополнительных услуг</a:t>
            </a:r>
            <a:br>
              <a:rPr lang="ru-RU" sz="3100" dirty="0"/>
            </a:br>
            <a:r>
              <a:rPr lang="ru-RU" sz="3100" dirty="0"/>
              <a:t>- </a:t>
            </a:r>
            <a:r>
              <a:rPr lang="ru-RU" sz="3100" b="1" dirty="0"/>
              <a:t>Не удовлетворительно в контексте «здоровье»</a:t>
            </a:r>
            <a:r>
              <a:rPr lang="ru-RU" sz="3100" dirty="0"/>
              <a:t> при общих положительных ответах что может свидетельствовать что медицинская помощь организована не достаточно или отсутствуют дополнительные сервисы</a:t>
            </a:r>
            <a:br>
              <a:rPr lang="ru-RU" sz="3100" dirty="0"/>
            </a:br>
            <a:r>
              <a:rPr lang="ru-RU" sz="3100" dirty="0"/>
              <a:t>- </a:t>
            </a:r>
            <a:r>
              <a:rPr lang="ru-RU" sz="3100" b="1" dirty="0"/>
              <a:t>Участники не владеют информацией </a:t>
            </a:r>
            <a:r>
              <a:rPr lang="ru-RU" sz="3100" dirty="0"/>
              <a:t>о необходимых услугах и правильной организации помощи </a:t>
            </a:r>
            <a:br>
              <a:rPr lang="ru-RU" sz="3100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900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87190"/>
          </a:xfrm>
        </p:spPr>
        <p:txBody>
          <a:bodyPr>
            <a:normAutofit fontScale="90000"/>
          </a:bodyPr>
          <a:lstStyle/>
          <a:p>
            <a:r>
              <a:rPr lang="ru-RU" dirty="0"/>
              <a:t>Выводы:</a:t>
            </a:r>
            <a:br>
              <a:rPr lang="ru-RU" dirty="0"/>
            </a:br>
            <a:r>
              <a:rPr lang="ru-RU" dirty="0"/>
              <a:t>- </a:t>
            </a:r>
            <a:r>
              <a:rPr lang="ru-RU" sz="3100" b="1" dirty="0"/>
              <a:t>Не удовлетворены </a:t>
            </a:r>
            <a:r>
              <a:rPr lang="ru-RU" sz="3100" dirty="0"/>
              <a:t>физической средой сайта, что может четко указывать на то, что организация услуг и самого сайта требуют изменений</a:t>
            </a:r>
            <a:br>
              <a:rPr lang="ru-RU" sz="3100" dirty="0"/>
            </a:br>
            <a:r>
              <a:rPr lang="ru-RU" sz="3100" dirty="0"/>
              <a:t>- </a:t>
            </a:r>
            <a:r>
              <a:rPr lang="ru-RU" sz="3100" b="1" dirty="0"/>
              <a:t>Не удовлетворены </a:t>
            </a:r>
            <a:r>
              <a:rPr lang="ru-RU" sz="3100" dirty="0"/>
              <a:t>состоянием здоровья, что может говорить о том, что при участии и необходимости ЗПТ люди не получают то, что им необходимо (так же об этом может свидетельствовать и то что 60 процентов респондентов дополнительно употребляют ПАВ)</a:t>
            </a:r>
            <a:br>
              <a:rPr lang="ru-RU" sz="3100" dirty="0"/>
            </a:br>
            <a:r>
              <a:rPr lang="ru-RU" sz="3100" dirty="0"/>
              <a:t>- </a:t>
            </a:r>
            <a:r>
              <a:rPr lang="ru-RU" sz="3100" b="1" dirty="0"/>
              <a:t>Низкая потребность </a:t>
            </a:r>
            <a:r>
              <a:rPr lang="ru-RU" sz="3100" dirty="0"/>
              <a:t>в услугах, может свидетельствовать о том, что сервисы не ориентированы на участников программы и им не с чем сравнивать, что однозначно позволяет отвечать «не нуждаюсь» или «не сильно нуждаюсь», но при этом отвечать «сильно нуждаюсь» в ЗПТ (именно в препарате)</a:t>
            </a:r>
          </a:p>
        </p:txBody>
      </p:sp>
    </p:spTree>
    <p:extLst>
      <p:ext uri="{BB962C8B-B14F-4D97-AF65-F5344CB8AC3E}">
        <p14:creationId xmlns:p14="http://schemas.microsoft.com/office/powerpoint/2010/main" val="2983776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5234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Авиационные цели по выводам:</a:t>
            </a:r>
            <a:br>
              <a:rPr lang="ru-RU" b="1" dirty="0"/>
            </a:br>
            <a:r>
              <a:rPr lang="ru-RU" dirty="0"/>
              <a:t>- </a:t>
            </a:r>
            <a:r>
              <a:rPr lang="ru-RU" sz="3600" b="1" dirty="0"/>
              <a:t>мониторинг качества программы ЗПТ </a:t>
            </a:r>
            <a:r>
              <a:rPr lang="ru-RU" sz="3600" dirty="0"/>
              <a:t>с активным вовлечением сообщества;</a:t>
            </a:r>
            <a:br>
              <a:rPr lang="ru-RU" sz="3600" dirty="0"/>
            </a:br>
            <a:r>
              <a:rPr lang="ru-RU" sz="3600" dirty="0"/>
              <a:t>- </a:t>
            </a:r>
            <a:r>
              <a:rPr lang="ru-RU" sz="3600" b="1" dirty="0"/>
              <a:t>разработка и введение интегрированных сервисов/услуг </a:t>
            </a:r>
            <a:r>
              <a:rPr lang="ru-RU" sz="3600" dirty="0"/>
              <a:t>в виде доступа к социально-психологической помощи и лечению ВГС,ТБ,АРТ;</a:t>
            </a:r>
            <a:br>
              <a:rPr lang="ru-RU" sz="3600" dirty="0"/>
            </a:br>
            <a:r>
              <a:rPr lang="ru-RU" sz="3600" dirty="0"/>
              <a:t>- </a:t>
            </a:r>
            <a:r>
              <a:rPr lang="ru-RU" sz="3600" b="1" dirty="0"/>
              <a:t>введение новых расчетов по средней дозировке препаратов и расширению линеек препаратов ЗПТ (бупренорфин)</a:t>
            </a:r>
            <a:r>
              <a:rPr lang="ru-RU" sz="3600" dirty="0"/>
              <a:t> с ориентированием на участника;</a:t>
            </a:r>
            <a:br>
              <a:rPr lang="ru-RU" sz="3600" dirty="0"/>
            </a:br>
            <a:r>
              <a:rPr lang="ru-RU" sz="3600" dirty="0"/>
              <a:t>- </a:t>
            </a:r>
            <a:r>
              <a:rPr lang="ru-RU" sz="3600" b="1" dirty="0"/>
              <a:t>обеспечение информационным ресурсом </a:t>
            </a:r>
            <a:r>
              <a:rPr lang="ru-RU" sz="3600" dirty="0"/>
              <a:t>для участников ЗПТ;</a:t>
            </a:r>
            <a:br>
              <a:rPr lang="ru-RU" sz="3600" dirty="0"/>
            </a:br>
            <a:r>
              <a:rPr lang="ru-RU" sz="3600" dirty="0"/>
              <a:t>- </a:t>
            </a:r>
            <a:r>
              <a:rPr lang="ru-RU" sz="3600" b="1" dirty="0"/>
              <a:t>расширение доступа к программам ЗПТ </a:t>
            </a:r>
            <a:r>
              <a:rPr lang="ru-RU" sz="3600" dirty="0"/>
              <a:t>как программы которая обосновано востребована.</a:t>
            </a:r>
          </a:p>
        </p:txBody>
      </p:sp>
    </p:spTree>
    <p:extLst>
      <p:ext uri="{BB962C8B-B14F-4D97-AF65-F5344CB8AC3E}">
        <p14:creationId xmlns:p14="http://schemas.microsoft.com/office/powerpoint/2010/main" val="734062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0A72E3F-2E9A-E14E-B2A7-D3F6B6270B5F}"/>
              </a:ext>
            </a:extLst>
          </p:cNvPr>
          <p:cNvGraphicFramePr>
            <a:graphicFrameLocks noGrp="1"/>
          </p:cNvGraphicFramePr>
          <p:nvPr/>
        </p:nvGraphicFramePr>
        <p:xfrm>
          <a:off x="204777" y="209391"/>
          <a:ext cx="11904095" cy="643921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825202">
                  <a:extLst>
                    <a:ext uri="{9D8B030D-6E8A-4147-A177-3AD203B41FA5}">
                      <a16:colId xmlns:a16="http://schemas.microsoft.com/office/drawing/2014/main" val="1365794359"/>
                    </a:ext>
                  </a:extLst>
                </a:gridCol>
                <a:gridCol w="981042">
                  <a:extLst>
                    <a:ext uri="{9D8B030D-6E8A-4147-A177-3AD203B41FA5}">
                      <a16:colId xmlns:a16="http://schemas.microsoft.com/office/drawing/2014/main" val="1967274416"/>
                    </a:ext>
                  </a:extLst>
                </a:gridCol>
                <a:gridCol w="908356">
                  <a:extLst>
                    <a:ext uri="{9D8B030D-6E8A-4147-A177-3AD203B41FA5}">
                      <a16:colId xmlns:a16="http://schemas.microsoft.com/office/drawing/2014/main" val="2523886319"/>
                    </a:ext>
                  </a:extLst>
                </a:gridCol>
                <a:gridCol w="908356">
                  <a:extLst>
                    <a:ext uri="{9D8B030D-6E8A-4147-A177-3AD203B41FA5}">
                      <a16:colId xmlns:a16="http://schemas.microsoft.com/office/drawing/2014/main" val="2791212341"/>
                    </a:ext>
                  </a:extLst>
                </a:gridCol>
                <a:gridCol w="1737073">
                  <a:extLst>
                    <a:ext uri="{9D8B030D-6E8A-4147-A177-3AD203B41FA5}">
                      <a16:colId xmlns:a16="http://schemas.microsoft.com/office/drawing/2014/main" val="1479864338"/>
                    </a:ext>
                  </a:extLst>
                </a:gridCol>
                <a:gridCol w="594978">
                  <a:extLst>
                    <a:ext uri="{9D8B030D-6E8A-4147-A177-3AD203B41FA5}">
                      <a16:colId xmlns:a16="http://schemas.microsoft.com/office/drawing/2014/main" val="2173843712"/>
                    </a:ext>
                  </a:extLst>
                </a:gridCol>
                <a:gridCol w="1124881">
                  <a:extLst>
                    <a:ext uri="{9D8B030D-6E8A-4147-A177-3AD203B41FA5}">
                      <a16:colId xmlns:a16="http://schemas.microsoft.com/office/drawing/2014/main" val="2315398839"/>
                    </a:ext>
                  </a:extLst>
                </a:gridCol>
                <a:gridCol w="824207">
                  <a:extLst>
                    <a:ext uri="{9D8B030D-6E8A-4147-A177-3AD203B41FA5}">
                      <a16:colId xmlns:a16="http://schemas.microsoft.com/office/drawing/2014/main" val="2324050298"/>
                    </a:ext>
                  </a:extLst>
                </a:gridCol>
              </a:tblGrid>
              <a:tr h="6021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Характеристики </a:t>
                      </a:r>
                      <a:r>
                        <a:rPr lang="uk-UA" sz="2000" dirty="0" err="1">
                          <a:effectLst/>
                        </a:rPr>
                        <a:t>выборки</a:t>
                      </a:r>
                      <a:r>
                        <a:rPr lang="uk-UA" sz="2000" dirty="0">
                          <a:effectLst/>
                        </a:rPr>
                        <a:t>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Вся выборка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>
                      <a:noFill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Пациенты субсидируемых сайтов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Пациенты частных сайтов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p-</a:t>
                      </a:r>
                      <a:r>
                        <a:rPr lang="ru-RU" sz="2000" dirty="0" err="1">
                          <a:effectLst/>
                        </a:rPr>
                        <a:t>value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4716381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N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N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N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79619346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376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178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47.3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198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52.7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307676"/>
                  </a:ext>
                </a:extLst>
              </a:tr>
              <a:tr h="4130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Социально-демографические </a:t>
                      </a:r>
                      <a:r>
                        <a:rPr lang="ru-RU" sz="2000" dirty="0" err="1">
                          <a:effectLst/>
                        </a:rPr>
                        <a:t>хар-ки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73095533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Медианный возраст, (25%-75%)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32-39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33-40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31-39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0.073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val="2011939744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Женщины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118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31.4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29.8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32.8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0.524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val="384351016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Безработный/ая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127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33.8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67.0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37.6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60.0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30.3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0.133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val="4161296328"/>
                  </a:ext>
                </a:extLst>
              </a:tr>
              <a:tr h="539735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Получают пенсию по инвалидности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11.4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16.3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7.07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0.005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val="883812934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Препарат ЗПТ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0.720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val="2075385805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метадон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198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52.7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51.7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53.5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val="1483414012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бупренорфин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178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47.3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86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48.3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46.5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val="142700931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Употребление психоактивных веществ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val="1325263238"/>
                  </a:ext>
                </a:extLst>
              </a:tr>
              <a:tr h="60174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Употребляли наркотик инъекционн</a:t>
                      </a:r>
                      <a:r>
                        <a:rPr lang="uk-UA" sz="2000">
                          <a:effectLst/>
                        </a:rPr>
                        <a:t>о </a:t>
                      </a:r>
                      <a:r>
                        <a:rPr lang="ru-RU" sz="2000">
                          <a:effectLst/>
                        </a:rPr>
                        <a:t>за последний месяц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188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35.4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125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63.1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&lt;0.001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val="684126645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Медицинские характеристики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val="777069754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ВИЧ позитивный (</a:t>
                      </a:r>
                      <a:r>
                        <a:rPr lang="ru-RU" sz="2000" dirty="0" err="1">
                          <a:effectLst/>
                        </a:rPr>
                        <a:t>n</a:t>
                      </a:r>
                      <a:r>
                        <a:rPr lang="ru-RU" sz="2000" dirty="0">
                          <a:effectLst/>
                        </a:rPr>
                        <a:t>=331)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23.6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26.5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20.7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0.614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val="2444928275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Гепатит С позитивный (n=305)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177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58.0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65.4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50.3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0.044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val="103161363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История заключения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val="2280093359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Были в местах лишения свободы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133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35.4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76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42.7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28.8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0.005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7007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9634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DB57E97A-358A-E740-A1F4-75B7F490AE29}"/>
              </a:ext>
            </a:extLst>
          </p:cNvPr>
          <p:cNvGraphicFramePr/>
          <p:nvPr/>
        </p:nvGraphicFramePr>
        <p:xfrm>
          <a:off x="1167063" y="1143000"/>
          <a:ext cx="9709484" cy="4752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7B8C673-DD6F-004F-AD4D-A64F75D72A42}"/>
              </a:ext>
            </a:extLst>
          </p:cNvPr>
          <p:cNvSpPr txBox="1"/>
          <p:nvPr/>
        </p:nvSpPr>
        <p:spPr>
          <a:xfrm>
            <a:off x="1287560" y="355085"/>
            <a:ext cx="97124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 Оценка услуги  ЗПТ и оценка качества жизни респондентом</a:t>
            </a:r>
            <a:r>
              <a:rPr lang="ru-RU" sz="2800" b="1" dirty="0">
                <a:effectLst/>
              </a:rPr>
              <a:t>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88046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993D4C9-AD19-4E43-AA83-2036B79EB5E9}"/>
              </a:ext>
            </a:extLst>
          </p:cNvPr>
          <p:cNvGraphicFramePr/>
          <p:nvPr/>
        </p:nvGraphicFramePr>
        <p:xfrm>
          <a:off x="421104" y="1227220"/>
          <a:ext cx="11494376" cy="5209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8921837-C5FF-C541-B446-DE938A3C85F3}"/>
              </a:ext>
            </a:extLst>
          </p:cNvPr>
          <p:cNvSpPr txBox="1"/>
          <p:nvPr/>
        </p:nvSpPr>
        <p:spPr>
          <a:xfrm>
            <a:off x="351451" y="421104"/>
            <a:ext cx="11840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Удовлетворенность физической средой сайта ЗПТ, услугой ЗПТ и состоянием</a:t>
            </a:r>
            <a:r>
              <a:rPr lang="ru-RU" sz="2400" dirty="0"/>
              <a:t> </a:t>
            </a:r>
            <a:r>
              <a:rPr lang="ru-RU" sz="2400" b="1" dirty="0"/>
              <a:t>здоровья</a:t>
            </a:r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9861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5">
            <a:extLst>
              <a:ext uri="{FF2B5EF4-FFF2-40B4-BE49-F238E27FC236}">
                <a16:creationId xmlns:a16="http://schemas.microsoft.com/office/drawing/2014/main" id="{137A0DB2-8A51-4BA3-B968-EC36BFD08897}"/>
              </a:ext>
            </a:extLst>
          </p:cNvPr>
          <p:cNvGraphicFramePr/>
          <p:nvPr/>
        </p:nvGraphicFramePr>
        <p:xfrm>
          <a:off x="806114" y="1455822"/>
          <a:ext cx="10274969" cy="4247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96A11F5-525A-E649-A3BF-7A31985B28C6}"/>
              </a:ext>
            </a:extLst>
          </p:cNvPr>
          <p:cNvSpPr txBox="1"/>
          <p:nvPr/>
        </p:nvSpPr>
        <p:spPr>
          <a:xfrm>
            <a:off x="2367042" y="577515"/>
            <a:ext cx="7153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Оценка потребности в медицинской помощи и ЗПТ</a:t>
            </a:r>
            <a:r>
              <a:rPr lang="ru-RU" sz="2400" b="1" dirty="0">
                <a:effectLst/>
              </a:rPr>
              <a:t>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046596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946</Words>
  <Application>Microsoft Office PowerPoint</Application>
  <PresentationFormat>Widescreen</PresentationFormat>
  <Paragraphs>216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PowerPoint Presentation</vt:lpstr>
      <vt:lpstr>   Показатели: - Очень сильно влияет отношение работников сайтов ЗПТ - Дозировки препаратов недостаточно - Не очень хорошо качество медицинского обслуживания -Не удовлетворены психологической поддержкой При этом так же можно сказать и о важных потребностях: -Безопасность на сайте - Информированность - Удобное расположение - Отношение персонала                      </vt:lpstr>
      <vt:lpstr>   Основные допущения по выводам МУСС:   - Удовлетворённость услугой ЗПТ- большинство ответов «удовлетворены» потому, что под услугой понимают буквально доступ к препарату и безысходности в выборе дополнительных услуг - Не удовлетворительно в контексте «здоровье» при общих положительных ответах что может свидетельствовать что медицинская помощь организована не достаточно или отсутствуют дополнительные сервисы - Участники не владеют информацией о необходимых услугах и правильной организации помощи    </vt:lpstr>
      <vt:lpstr>Выводы: - Не удовлетворены физической средой сайта, что может четко указывать на то, что организация услуг и самого сайта требуют изменений - Не удовлетворены состоянием здоровья, что может говорить о том, что при участии и необходимости ЗПТ люди не получают то, что им необходимо (так же об этом может свидетельствовать и то что 60 процентов респондентов дополнительно употребляют ПАВ) - Низкая потребность в услугах, может свидетельствовать о том, что сервисы не ориентированы на участников программы и им не с чем сравнивать, что однозначно позволяет отвечать «не нуждаюсь» или «не сильно нуждаюсь», но при этом отвечать «сильно нуждаюсь» в ЗПТ (именно в препарате)</vt:lpstr>
      <vt:lpstr>Авиационные цели по выводам: - мониторинг качества программы ЗПТ с активным вовлечением сообщества; - разработка и введение интегрированных сервисов/услуг в виде доступа к социально-психологической помощи и лечению ВГС,ТБ,АРТ; - введение новых расчетов по средней дозировке препаратов и расширению линеек препаратов ЗПТ (бупренорфин) с ориентированием на участника; - обеспечение информационным ресурсом для участников ЗПТ; - расширение доступа к программам ЗПТ как программы которая обосновано востребована.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Услуг Силами Сообщества (МУСС)</dc:title>
  <dc:creator>Пользователь Windows</dc:creator>
  <cp:lastModifiedBy>Olga Belyaeva</cp:lastModifiedBy>
  <cp:revision>23</cp:revision>
  <dcterms:created xsi:type="dcterms:W3CDTF">2019-11-24T08:16:25Z</dcterms:created>
  <dcterms:modified xsi:type="dcterms:W3CDTF">2020-02-17T08:56:19Z</dcterms:modified>
</cp:coreProperties>
</file>