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charts/colors6.xml" ContentType="application/vnd.ms-office.chartcolor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olors4.xml" ContentType="application/vnd.ms-office.chartcolorstyle+xml"/>
  <Override PartName="/ppt/charts/style11.xml" ContentType="application/vnd.ms-office.chartstyl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olors12.xml" ContentType="application/vnd.ms-office.chartcolorstyle+xml"/>
  <Override PartName="/ppt/charts/chart7.xml" ContentType="application/vnd.openxmlformats-officedocument.drawingml.chart+xml"/>
  <Override PartName="/ppt/charts/colors10.xml" ContentType="application/vnd.ms-office.chartcolorstyle+xml"/>
  <Override PartName="/ppt/charts/style9.xml" ContentType="application/vnd.ms-office.chartstyle+xml"/>
  <Override PartName="/ppt/charts/style7.xml" ContentType="application/vnd.ms-office.chartstyle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5.xml" ContentType="application/vnd.openxmlformats-officedocument.drawingml.chart+xml"/>
  <Default Extension="xlsx" ContentType="application/vnd.openxmlformats-officedocument.spreadsheetml.sheet"/>
  <Override PartName="/ppt/charts/style5.xml" ContentType="application/vnd.ms-office.chart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charts/colors9.xml" ContentType="application/vnd.ms-office.chartcolor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charts/style12.xml" ContentType="application/vnd.ms-office.chartstyle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charts/style10.xml" ContentType="application/vnd.ms-office.chartstyle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olors1.xml" ContentType="application/vnd.ms-office.chartcolorstyle+xml"/>
  <Override PartName="/ppt/charts/colors11.xml" ContentType="application/vnd.ms-office.chartcolorstyle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style8.xml" ContentType="application/vnd.ms-office.chartstyle+xml"/>
  <Override PartName="/ppt/charts/chart4.xml" ContentType="application/vnd.openxmlformats-officedocument.drawingml.chart+xml"/>
  <Override PartName="/ppt/charts/style6.xml" ContentType="application/vnd.ms-office.chart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charts/style4.xml" ContentType="application/vnd.ms-office.chartstyle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rawings/drawing4.xml" ContentType="application/vnd.openxmlformats-officedocument.drawingml.chartshapes+xml"/>
  <Override PartName="/ppt/charts/colors8.xml" ContentType="application/vnd.ms-office.chartcolor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336" r:id="rId3"/>
    <p:sldId id="337" r:id="rId4"/>
    <p:sldId id="333" r:id="rId5"/>
    <p:sldId id="334" r:id="rId6"/>
    <p:sldId id="343" r:id="rId7"/>
    <p:sldId id="344" r:id="rId8"/>
    <p:sldId id="339" r:id="rId9"/>
    <p:sldId id="335" r:id="rId10"/>
    <p:sldId id="267" r:id="rId11"/>
    <p:sldId id="340" r:id="rId12"/>
    <p:sldId id="332" r:id="rId13"/>
    <p:sldId id="260" r:id="rId14"/>
    <p:sldId id="261" r:id="rId15"/>
    <p:sldId id="262" r:id="rId16"/>
    <p:sldId id="263" r:id="rId17"/>
    <p:sldId id="341" r:id="rId18"/>
    <p:sldId id="342" r:id="rId19"/>
    <p:sldId id="265" r:id="rId20"/>
    <p:sldId id="266" r:id="rId21"/>
    <p:sldId id="331" r:id="rId22"/>
    <p:sldId id="264" r:id="rId23"/>
    <p:sldId id="321" r:id="rId24"/>
    <p:sldId id="310" r:id="rId25"/>
    <p:sldId id="322" r:id="rId26"/>
    <p:sldId id="33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1"/>
    <p:restoredTop sz="94607"/>
  </p:normalViewPr>
  <p:slideViewPr>
    <p:cSldViewPr snapToGrid="0" snapToObjects="1">
      <p:cViewPr>
        <p:scale>
          <a:sx n="70" d="100"/>
          <a:sy n="70" d="100"/>
        </p:scale>
        <p:origin x="-55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hmazh\Dropbox\&#1060;&#1054;&#1055;\OAT%20patient%20satisfaction\results\Tables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oleObject" Target="file:///C:\Users\Alona%20Mazhnaia\Dropbox\&#1060;&#1054;&#1055;\OAT%20patient%20satisfaction\results\Tables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oleObject" Target="file:///C:\Users\Alona%20Mazhnaia\Dropbox\&#1060;&#1054;&#1055;\OAT%20patient%20satisfaction\results\Tables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oleObject" Target="file:///C:\Users\Alona%20Mazhnaia\Dropbox\&#1060;&#1054;&#1055;\OAT%20patient%20satisfaction\results\Table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hmazh\Dropbox\&#1060;&#1054;&#1055;\OAT%20patient%20satisfaction\results\Table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hmazh\Dropbox\&#1060;&#1054;&#1055;\OAT%20patient%20satisfaction\results\Table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C:\Users\hmazh\Dropbox\&#1060;&#1054;&#1055;\OAT%20patient%20satisfaction\results\Table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hmazh\Dropbox\&#1060;&#1054;&#1055;\OAT%20patient%20satisfaction\results\Tables.xlsx" TargetMode="External"/><Relationship Id="rId4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_Microsoft_Office_Excel1.xlsx"/><Relationship Id="rId4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_Microsoft_Office_Excel2.xlsx"/><Relationship Id="rId4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hmazh\Dropbox\&#1060;&#1054;&#1055;\OAT%20patient%20satisfaction\results\Tables.xlsx" TargetMode="External"/><Relationship Id="rId4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file:///C:\Users\Alona%20Mazhnaia\Dropbox\&#1060;&#1054;&#1055;\OAT%20patient%20satisfaction\results\Tabl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autoTitleDeleted val="1"/>
    <c:plotArea>
      <c:layout>
        <c:manualLayout>
          <c:layoutTarget val="inner"/>
          <c:xMode val="edge"/>
          <c:yMode val="edge"/>
          <c:x val="0.39693006873445597"/>
          <c:y val="5.1246214768227355E-2"/>
          <c:w val="0.5558831084717466"/>
          <c:h val="0.85003494060097862"/>
        </c:manualLayout>
      </c:layout>
      <c:barChart>
        <c:barDir val="bar"/>
        <c:grouping val="percentStacked"/>
        <c:ser>
          <c:idx val="0"/>
          <c:order val="0"/>
          <c:tx>
            <c:strRef>
              <c:f>'Table 3'!$A$3</c:f>
              <c:strCache>
                <c:ptCount val="1"/>
                <c:pt idx="0">
                  <c:v>Очень плохо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dLbls>
            <c:delete val="1"/>
          </c:dLbls>
          <c:cat>
            <c:strRef>
              <c:f>'Table 3'!$B$2:$C$2</c:f>
              <c:strCache>
                <c:ptCount val="2"/>
                <c:pt idx="0">
                  <c:v>Как Вы оцениваете качество Вашей жизни?</c:v>
                </c:pt>
                <c:pt idx="1">
                  <c:v>Как Вы оцениваете услугу ЗПТ в целом?</c:v>
                </c:pt>
              </c:strCache>
            </c:strRef>
          </c:cat>
          <c:val>
            <c:numRef>
              <c:f>'Table 3'!$B$3:$C$3</c:f>
              <c:numCache>
                <c:formatCode>0%</c:formatCode>
                <c:ptCount val="2"/>
                <c:pt idx="0">
                  <c:v>2.9255319148936188E-2</c:v>
                </c:pt>
                <c:pt idx="1">
                  <c:v>1.3297872340425541E-2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8F-CF41-9DB8-2656FEF00144}"/>
            </c:ext>
          </c:extLst>
        </c:ser>
        <c:ser>
          <c:idx val="1"/>
          <c:order val="1"/>
          <c:tx>
            <c:strRef>
              <c:f>'Table 3'!$A$4</c:f>
              <c:strCache>
                <c:ptCount val="1"/>
                <c:pt idx="0">
                  <c:v>Плохо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dLbl>
              <c:idx val="1"/>
              <c:layout>
                <c:manualLayout>
                  <c:x val="2.1265284423179201E-3"/>
                  <c:y val="-4.6296296296296328E-3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68F-CF41-9DB8-2656FEF001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3'!$B$2:$C$2</c:f>
              <c:strCache>
                <c:ptCount val="2"/>
                <c:pt idx="0">
                  <c:v>Как Вы оцениваете качество Вашей жизни?</c:v>
                </c:pt>
                <c:pt idx="1">
                  <c:v>Как Вы оцениваете услугу ЗПТ в целом?</c:v>
                </c:pt>
              </c:strCache>
            </c:strRef>
          </c:cat>
          <c:val>
            <c:numRef>
              <c:f>'Table 3'!$B$4:$C$4</c:f>
              <c:numCache>
                <c:formatCode>0%</c:formatCode>
                <c:ptCount val="2"/>
                <c:pt idx="0">
                  <c:v>0.1170212765957447</c:v>
                </c:pt>
                <c:pt idx="1">
                  <c:v>3.4574468085106398E-2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68F-CF41-9DB8-2656FEF00144}"/>
            </c:ext>
          </c:extLst>
        </c:ser>
        <c:ser>
          <c:idx val="2"/>
          <c:order val="2"/>
          <c:tx>
            <c:strRef>
              <c:f>'Table 3'!$A$5</c:f>
              <c:strCache>
                <c:ptCount val="1"/>
                <c:pt idx="0">
                  <c:v>Ни плохо, ни хорошо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3'!$B$2:$C$2</c:f>
              <c:strCache>
                <c:ptCount val="2"/>
                <c:pt idx="0">
                  <c:v>Как Вы оцениваете качество Вашей жизни?</c:v>
                </c:pt>
                <c:pt idx="1">
                  <c:v>Как Вы оцениваете услугу ЗПТ в целом?</c:v>
                </c:pt>
              </c:strCache>
            </c:strRef>
          </c:cat>
          <c:val>
            <c:numRef>
              <c:f>'Table 3'!$B$5:$C$5</c:f>
              <c:numCache>
                <c:formatCode>0%</c:formatCode>
                <c:ptCount val="2"/>
                <c:pt idx="0">
                  <c:v>0.46808510638297895</c:v>
                </c:pt>
                <c:pt idx="1">
                  <c:v>0.23404255319148948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68F-CF41-9DB8-2656FEF00144}"/>
            </c:ext>
          </c:extLst>
        </c:ser>
        <c:ser>
          <c:idx val="3"/>
          <c:order val="3"/>
          <c:tx>
            <c:strRef>
              <c:f>'Table 3'!$A$6</c:f>
              <c:strCache>
                <c:ptCount val="1"/>
                <c:pt idx="0">
                  <c:v>Хорошо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3'!$B$2:$C$2</c:f>
              <c:strCache>
                <c:ptCount val="2"/>
                <c:pt idx="0">
                  <c:v>Как Вы оцениваете качество Вашей жизни?</c:v>
                </c:pt>
                <c:pt idx="1">
                  <c:v>Как Вы оцениваете услугу ЗПТ в целом?</c:v>
                </c:pt>
              </c:strCache>
            </c:strRef>
          </c:cat>
          <c:val>
            <c:numRef>
              <c:f>'Table 3'!$B$6:$C$6</c:f>
              <c:numCache>
                <c:formatCode>0%</c:formatCode>
                <c:ptCount val="2"/>
                <c:pt idx="0">
                  <c:v>0.36436170212765989</c:v>
                </c:pt>
                <c:pt idx="1">
                  <c:v>0.59308510638297862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68F-CF41-9DB8-2656FEF00144}"/>
            </c:ext>
          </c:extLst>
        </c:ser>
        <c:ser>
          <c:idx val="4"/>
          <c:order val="4"/>
          <c:tx>
            <c:strRef>
              <c:f>'Table 3'!$A$7</c:f>
              <c:strCache>
                <c:ptCount val="1"/>
                <c:pt idx="0">
                  <c:v>Очень хорошо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68F-CF41-9DB8-2656FEF001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3'!$B$2:$C$2</c:f>
              <c:strCache>
                <c:ptCount val="2"/>
                <c:pt idx="0">
                  <c:v>Как Вы оцениваете качество Вашей жизни?</c:v>
                </c:pt>
                <c:pt idx="1">
                  <c:v>Как Вы оцениваете услугу ЗПТ в целом?</c:v>
                </c:pt>
              </c:strCache>
            </c:strRef>
          </c:cat>
          <c:val>
            <c:numRef>
              <c:f>'Table 3'!$B$7:$C$7</c:f>
              <c:numCache>
                <c:formatCode>0%</c:formatCode>
                <c:ptCount val="2"/>
                <c:pt idx="0">
                  <c:v>2.1276595744680851E-2</c:v>
                </c:pt>
                <c:pt idx="1">
                  <c:v>0.125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68F-CF41-9DB8-2656FEF00144}"/>
            </c:ext>
          </c:extLst>
        </c:ser>
        <c:dLbls>
          <c:showVal val="1"/>
        </c:dLbls>
        <c:overlap val="100"/>
        <c:axId val="65371136"/>
        <c:axId val="65389312"/>
      </c:barChart>
      <c:catAx>
        <c:axId val="65371136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5389312"/>
        <c:crosses val="autoZero"/>
        <c:auto val="1"/>
        <c:lblAlgn val="ctr"/>
        <c:lblOffset val="100"/>
      </c:catAx>
      <c:valAx>
        <c:axId val="65389312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537113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1.1661955717073817E-2"/>
          <c:y val="4.4712833784820915E-3"/>
          <c:w val="0.98351554613365599"/>
          <c:h val="8.7475387977061156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style val="1"/>
  <c:chart>
    <c:autoTitleDeleted val="1"/>
    <c:plotArea>
      <c:layout>
        <c:manualLayout>
          <c:layoutTarget val="inner"/>
          <c:xMode val="edge"/>
          <c:yMode val="edge"/>
          <c:x val="4.4185886469071983E-2"/>
          <c:y val="3.7995732091863903E-2"/>
          <c:w val="0.94287479135690333"/>
          <c:h val="0.87610521082388404"/>
        </c:manualLayout>
      </c:layout>
      <c:barChart>
        <c:barDir val="col"/>
        <c:grouping val="clustered"/>
        <c:ser>
          <c:idx val="0"/>
          <c:order val="0"/>
          <c:tx>
            <c:strRef>
              <c:f>'Table 4 '!$F$66</c:f>
              <c:strCache>
                <c:ptCount val="1"/>
                <c:pt idx="0">
                  <c:v>Methadone 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cat>
            <c:strRef>
              <c:f>'Table 4 '!$G$1:$J$1</c:f>
              <c:strCache>
                <c:ptCount val="4"/>
                <c:pt idx="0">
                  <c:v>Physical </c:v>
                </c:pt>
                <c:pt idx="1">
                  <c:v>Psychological</c:v>
                </c:pt>
                <c:pt idx="2">
                  <c:v>Social relationships </c:v>
                </c:pt>
                <c:pt idx="3">
                  <c:v>Environment </c:v>
                </c:pt>
              </c:strCache>
            </c:strRef>
          </c:cat>
          <c:val>
            <c:numRef>
              <c:f>'Table 4 '!$G$66:$J$66</c:f>
              <c:numCache>
                <c:formatCode>General</c:formatCode>
                <c:ptCount val="4"/>
                <c:pt idx="0">
                  <c:v>49</c:v>
                </c:pt>
                <c:pt idx="1">
                  <c:v>59.6</c:v>
                </c:pt>
                <c:pt idx="2">
                  <c:v>48.1</c:v>
                </c:pt>
                <c:pt idx="3">
                  <c:v>50.1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2FD-4808-AFA4-462A5BB78983}"/>
            </c:ext>
          </c:extLst>
        </c:ser>
        <c:ser>
          <c:idx val="1"/>
          <c:order val="1"/>
          <c:tx>
            <c:strRef>
              <c:f>'Table 4 '!$F$67</c:f>
              <c:strCache>
                <c:ptCount val="1"/>
                <c:pt idx="0">
                  <c:v>Buprenorphine 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>
              <a:noFill/>
            </a:ln>
            <a:effectLst/>
          </c:spPr>
          <c:cat>
            <c:strRef>
              <c:f>'Table 4 '!$G$1:$J$1</c:f>
              <c:strCache>
                <c:ptCount val="4"/>
                <c:pt idx="0">
                  <c:v>Physical </c:v>
                </c:pt>
                <c:pt idx="1">
                  <c:v>Psychological</c:v>
                </c:pt>
                <c:pt idx="2">
                  <c:v>Social relationships </c:v>
                </c:pt>
                <c:pt idx="3">
                  <c:v>Environment </c:v>
                </c:pt>
              </c:strCache>
            </c:strRef>
          </c:cat>
          <c:val>
            <c:numRef>
              <c:f>'Table 4 '!$G$67:$J$67</c:f>
              <c:numCache>
                <c:formatCode>General</c:formatCode>
                <c:ptCount val="4"/>
                <c:pt idx="0">
                  <c:v>54.3</c:v>
                </c:pt>
                <c:pt idx="1">
                  <c:v>65.3</c:v>
                </c:pt>
                <c:pt idx="2">
                  <c:v>54.9</c:v>
                </c:pt>
                <c:pt idx="3">
                  <c:v>52.3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2FD-4808-AFA4-462A5BB78983}"/>
            </c:ext>
          </c:extLst>
        </c:ser>
        <c:gapWidth val="219"/>
        <c:overlap val="-27"/>
        <c:axId val="71232896"/>
        <c:axId val="71578752"/>
      </c:barChart>
      <c:catAx>
        <c:axId val="712328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1578752"/>
        <c:crosses val="autoZero"/>
        <c:auto val="1"/>
        <c:lblAlgn val="ctr"/>
        <c:lblOffset val="100"/>
      </c:catAx>
      <c:valAx>
        <c:axId val="7157875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1232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style val="1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'Table 4 '!$F$68</c:f>
              <c:strCache>
                <c:ptCount val="1"/>
                <c:pt idx="0">
                  <c:v>Injected drugs in last 30 days 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cat>
            <c:strRef>
              <c:f>'Table 4 '!$G$1:$J$1</c:f>
              <c:strCache>
                <c:ptCount val="4"/>
                <c:pt idx="0">
                  <c:v>Physical </c:v>
                </c:pt>
                <c:pt idx="1">
                  <c:v>Psychological</c:v>
                </c:pt>
                <c:pt idx="2">
                  <c:v>Social relationships </c:v>
                </c:pt>
                <c:pt idx="3">
                  <c:v>Environment </c:v>
                </c:pt>
              </c:strCache>
            </c:strRef>
          </c:cat>
          <c:val>
            <c:numRef>
              <c:f>'Table 4 '!$G$68:$J$68</c:f>
              <c:numCache>
                <c:formatCode>General</c:formatCode>
                <c:ptCount val="4"/>
                <c:pt idx="0">
                  <c:v>48.005320000000012</c:v>
                </c:pt>
                <c:pt idx="1">
                  <c:v>58.953899999999997</c:v>
                </c:pt>
                <c:pt idx="2">
                  <c:v>48.847519999999996</c:v>
                </c:pt>
                <c:pt idx="3">
                  <c:v>48.2879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F01-4B77-9D9E-E0B64ACDB89A}"/>
            </c:ext>
          </c:extLst>
        </c:ser>
        <c:ser>
          <c:idx val="1"/>
          <c:order val="1"/>
          <c:tx>
            <c:strRef>
              <c:f>'Table 4 '!$F$69</c:f>
              <c:strCache>
                <c:ptCount val="1"/>
                <c:pt idx="0">
                  <c:v>Did not inject drugs  in last 30 days 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>
              <a:noFill/>
            </a:ln>
            <a:effectLst/>
          </c:spPr>
          <c:cat>
            <c:strRef>
              <c:f>'Table 4 '!$G$1:$J$1</c:f>
              <c:strCache>
                <c:ptCount val="4"/>
                <c:pt idx="0">
                  <c:v>Physical </c:v>
                </c:pt>
                <c:pt idx="1">
                  <c:v>Psychological</c:v>
                </c:pt>
                <c:pt idx="2">
                  <c:v>Social relationships </c:v>
                </c:pt>
                <c:pt idx="3">
                  <c:v>Environment </c:v>
                </c:pt>
              </c:strCache>
            </c:strRef>
          </c:cat>
          <c:val>
            <c:numRef>
              <c:f>'Table 4 '!$G$69:$J$69</c:f>
              <c:numCache>
                <c:formatCode>General</c:formatCode>
                <c:ptCount val="4"/>
                <c:pt idx="0">
                  <c:v>55.053190000000001</c:v>
                </c:pt>
                <c:pt idx="1">
                  <c:v>65.691490000000002</c:v>
                </c:pt>
                <c:pt idx="2">
                  <c:v>53.812059999999995</c:v>
                </c:pt>
                <c:pt idx="3">
                  <c:v>53.956120000000006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F01-4B77-9D9E-E0B64ACDB89A}"/>
            </c:ext>
          </c:extLst>
        </c:ser>
        <c:gapWidth val="219"/>
        <c:overlap val="-27"/>
        <c:axId val="71625344"/>
        <c:axId val="71246208"/>
      </c:barChart>
      <c:catAx>
        <c:axId val="7162534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1246208"/>
        <c:crosses val="autoZero"/>
        <c:auto val="1"/>
        <c:lblAlgn val="ctr"/>
        <c:lblOffset val="100"/>
      </c:catAx>
      <c:valAx>
        <c:axId val="7124620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1625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716366716761211"/>
          <c:y val="6.3806559644952229E-2"/>
          <c:w val="0.28363328323878872"/>
          <c:h val="0.10429139225686253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style val="1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'Table 4 '!$F$53</c:f>
              <c:strCache>
                <c:ptCount val="1"/>
                <c:pt idx="0">
                  <c:v>Unemployed 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cat>
            <c:strRef>
              <c:f>'Table 4 '!$G$1:$J$1</c:f>
              <c:strCache>
                <c:ptCount val="4"/>
                <c:pt idx="0">
                  <c:v>Physical </c:v>
                </c:pt>
                <c:pt idx="1">
                  <c:v>Psychological</c:v>
                </c:pt>
                <c:pt idx="2">
                  <c:v>Social relationships </c:v>
                </c:pt>
                <c:pt idx="3">
                  <c:v>Environment </c:v>
                </c:pt>
              </c:strCache>
            </c:strRef>
          </c:cat>
          <c:val>
            <c:numRef>
              <c:f>'Table 4 '!$G$53:$J$53</c:f>
              <c:numCache>
                <c:formatCode>General</c:formatCode>
                <c:ptCount val="4"/>
                <c:pt idx="0">
                  <c:v>45.1</c:v>
                </c:pt>
                <c:pt idx="1">
                  <c:v>56.7</c:v>
                </c:pt>
                <c:pt idx="2">
                  <c:v>42.1</c:v>
                </c:pt>
                <c:pt idx="3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A62-42A2-BD20-98343FF7A7D3}"/>
            </c:ext>
          </c:extLst>
        </c:ser>
        <c:ser>
          <c:idx val="1"/>
          <c:order val="1"/>
          <c:tx>
            <c:strRef>
              <c:f>'Table 4 '!$F$54</c:f>
              <c:strCache>
                <c:ptCount val="1"/>
                <c:pt idx="0">
                  <c:v>Any form of employemnt 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>
              <a:noFill/>
            </a:ln>
            <a:effectLst/>
          </c:spPr>
          <c:cat>
            <c:strRef>
              <c:f>'Table 4 '!$G$1:$J$1</c:f>
              <c:strCache>
                <c:ptCount val="4"/>
                <c:pt idx="0">
                  <c:v>Physical </c:v>
                </c:pt>
                <c:pt idx="1">
                  <c:v>Psychological</c:v>
                </c:pt>
                <c:pt idx="2">
                  <c:v>Social relationships </c:v>
                </c:pt>
                <c:pt idx="3">
                  <c:v>Environment </c:v>
                </c:pt>
              </c:strCache>
            </c:strRef>
          </c:cat>
          <c:val>
            <c:numRef>
              <c:f>'Table 4 '!$G$54:$J$54</c:f>
              <c:numCache>
                <c:formatCode>General</c:formatCode>
                <c:ptCount val="4"/>
                <c:pt idx="0">
                  <c:v>54.8</c:v>
                </c:pt>
                <c:pt idx="1">
                  <c:v>65.2</c:v>
                </c:pt>
                <c:pt idx="2">
                  <c:v>56</c:v>
                </c:pt>
                <c:pt idx="3">
                  <c:v>54.2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A62-42A2-BD20-98343FF7A7D3}"/>
            </c:ext>
          </c:extLst>
        </c:ser>
        <c:gapWidth val="219"/>
        <c:overlap val="-27"/>
        <c:axId val="71698304"/>
        <c:axId val="71699840"/>
      </c:barChart>
      <c:catAx>
        <c:axId val="7169830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1699840"/>
        <c:crosses val="autoZero"/>
        <c:auto val="1"/>
        <c:lblAlgn val="ctr"/>
        <c:lblOffset val="100"/>
      </c:catAx>
      <c:valAx>
        <c:axId val="7169984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169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autoTitleDeleted val="1"/>
    <c:plotArea>
      <c:layout>
        <c:manualLayout>
          <c:layoutTarget val="inner"/>
          <c:xMode val="edge"/>
          <c:yMode val="edge"/>
          <c:x val="0.40296823473988846"/>
          <c:y val="5.7053941908713747E-2"/>
          <c:w val="0.56272090988626389"/>
          <c:h val="0.75799939556310714"/>
        </c:manualLayout>
      </c:layout>
      <c:barChart>
        <c:barDir val="bar"/>
        <c:grouping val="percentStacked"/>
        <c:ser>
          <c:idx val="0"/>
          <c:order val="0"/>
          <c:tx>
            <c:strRef>
              <c:f>'Table 3'!$A$15</c:f>
              <c:strCache>
                <c:ptCount val="1"/>
                <c:pt idx="0">
                  <c:v>Совсем не удовлетворен/а</c:v>
                </c:pt>
              </c:strCache>
            </c:strRef>
          </c:tx>
          <c:spPr>
            <a:solidFill>
              <a:srgbClr val="CC0000"/>
            </a:solidFill>
            <a:ln>
              <a:noFill/>
            </a:ln>
            <a:effectLst/>
          </c:spPr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CF-6A46-B531-54695D1A8A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3'!$B$14:$D$14</c:f>
              <c:strCache>
                <c:ptCount val="3"/>
                <c:pt idx="0">
                  <c:v>Удовлетворены состоянием здоровья </c:v>
                </c:pt>
                <c:pt idx="1">
                  <c:v>Удовлетворены услугой ЗПТ</c:v>
                </c:pt>
                <c:pt idx="2">
                  <c:v>Удовлетворены физической средой сайта ЗПТ </c:v>
                </c:pt>
              </c:strCache>
            </c:strRef>
          </c:cat>
          <c:val>
            <c:numRef>
              <c:f>'Table 3'!$B$15:$D$15</c:f>
              <c:numCache>
                <c:formatCode>0%</c:formatCode>
                <c:ptCount val="3"/>
                <c:pt idx="0">
                  <c:v>6.3829787234042562E-2</c:v>
                </c:pt>
                <c:pt idx="1">
                  <c:v>2.6595744680851078E-2</c:v>
                </c:pt>
                <c:pt idx="2">
                  <c:v>4.5212765957446874E-2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ACF-6A46-B531-54695D1A8AD9}"/>
            </c:ext>
          </c:extLst>
        </c:ser>
        <c:ser>
          <c:idx val="1"/>
          <c:order val="1"/>
          <c:tx>
            <c:strRef>
              <c:f>'Table 3'!$A$16</c:f>
              <c:strCache>
                <c:ptCount val="1"/>
                <c:pt idx="0">
                  <c:v>Не удовлетворен/а</c:v>
                </c:pt>
              </c:strCache>
            </c:strRef>
          </c:tx>
          <c:spPr>
            <a:solidFill>
              <a:srgbClr val="FF505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3'!$B$14:$D$14</c:f>
              <c:strCache>
                <c:ptCount val="3"/>
                <c:pt idx="0">
                  <c:v>Удовлетворены состоянием здоровья </c:v>
                </c:pt>
                <c:pt idx="1">
                  <c:v>Удовлетворены услугой ЗПТ</c:v>
                </c:pt>
                <c:pt idx="2">
                  <c:v>Удовлетворены физической средой сайта ЗПТ </c:v>
                </c:pt>
              </c:strCache>
            </c:strRef>
          </c:cat>
          <c:val>
            <c:numRef>
              <c:f>'Table 3'!$B$16:$D$16</c:f>
              <c:numCache>
                <c:formatCode>0%</c:formatCode>
                <c:ptCount val="3"/>
                <c:pt idx="0">
                  <c:v>0.22606382978723413</c:v>
                </c:pt>
                <c:pt idx="1">
                  <c:v>7.9787234042553279E-2</c:v>
                </c:pt>
                <c:pt idx="2">
                  <c:v>0.16755319148936179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ACF-6A46-B531-54695D1A8AD9}"/>
            </c:ext>
          </c:extLst>
        </c:ser>
        <c:ser>
          <c:idx val="2"/>
          <c:order val="2"/>
          <c:tx>
            <c:strRef>
              <c:f>'Table 3'!$A$17</c:f>
              <c:strCache>
                <c:ptCount val="1"/>
                <c:pt idx="0">
                  <c:v>Ни то, ни другое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3'!$B$14:$D$14</c:f>
              <c:strCache>
                <c:ptCount val="3"/>
                <c:pt idx="0">
                  <c:v>Удовлетворены состоянием здоровья </c:v>
                </c:pt>
                <c:pt idx="1">
                  <c:v>Удовлетворены услугой ЗПТ</c:v>
                </c:pt>
                <c:pt idx="2">
                  <c:v>Удовлетворены физической средой сайта ЗПТ </c:v>
                </c:pt>
              </c:strCache>
            </c:strRef>
          </c:cat>
          <c:val>
            <c:numRef>
              <c:f>'Table 3'!$B$17:$D$17</c:f>
              <c:numCache>
                <c:formatCode>0%</c:formatCode>
                <c:ptCount val="3"/>
                <c:pt idx="0">
                  <c:v>0.30585106382978755</c:v>
                </c:pt>
                <c:pt idx="1">
                  <c:v>0.18617021276595738</c:v>
                </c:pt>
                <c:pt idx="2">
                  <c:v>0.36436170212765989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ACF-6A46-B531-54695D1A8AD9}"/>
            </c:ext>
          </c:extLst>
        </c:ser>
        <c:ser>
          <c:idx val="3"/>
          <c:order val="3"/>
          <c:tx>
            <c:strRef>
              <c:f>'Table 3'!$A$18</c:f>
              <c:strCache>
                <c:ptCount val="1"/>
                <c:pt idx="0">
                  <c:v>Удовлетворен/а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3'!$B$14:$D$14</c:f>
              <c:strCache>
                <c:ptCount val="3"/>
                <c:pt idx="0">
                  <c:v>Удовлетворены состоянием здоровья </c:v>
                </c:pt>
                <c:pt idx="1">
                  <c:v>Удовлетворены услугой ЗПТ</c:v>
                </c:pt>
                <c:pt idx="2">
                  <c:v>Удовлетворены физической средой сайта ЗПТ </c:v>
                </c:pt>
              </c:strCache>
            </c:strRef>
          </c:cat>
          <c:val>
            <c:numRef>
              <c:f>'Table 3'!$B$18:$D$18</c:f>
              <c:numCache>
                <c:formatCode>0%</c:formatCode>
                <c:ptCount val="3"/>
                <c:pt idx="0">
                  <c:v>0.34840425531914926</c:v>
                </c:pt>
                <c:pt idx="1">
                  <c:v>0.57712765957446843</c:v>
                </c:pt>
                <c:pt idx="2">
                  <c:v>0.34308510638297895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ACF-6A46-B531-54695D1A8AD9}"/>
            </c:ext>
          </c:extLst>
        </c:ser>
        <c:ser>
          <c:idx val="4"/>
          <c:order val="4"/>
          <c:tx>
            <c:strRef>
              <c:f>'Table 3'!$A$19</c:f>
              <c:strCache>
                <c:ptCount val="1"/>
                <c:pt idx="0">
                  <c:v>Полностью удовлетворен/а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3'!$B$14:$D$14</c:f>
              <c:strCache>
                <c:ptCount val="3"/>
                <c:pt idx="0">
                  <c:v>Удовлетворены состоянием здоровья </c:v>
                </c:pt>
                <c:pt idx="1">
                  <c:v>Удовлетворены услугой ЗПТ</c:v>
                </c:pt>
                <c:pt idx="2">
                  <c:v>Удовлетворены физической средой сайта ЗПТ </c:v>
                </c:pt>
              </c:strCache>
            </c:strRef>
          </c:cat>
          <c:val>
            <c:numRef>
              <c:f>'Table 3'!$B$19:$D$19</c:f>
              <c:numCache>
                <c:formatCode>0%</c:formatCode>
                <c:ptCount val="3"/>
                <c:pt idx="0">
                  <c:v>5.5851063829787266E-2</c:v>
                </c:pt>
                <c:pt idx="1">
                  <c:v>0.1303191489361703</c:v>
                </c:pt>
                <c:pt idx="2">
                  <c:v>7.9787234042553279E-2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ACF-6A46-B531-54695D1A8AD9}"/>
            </c:ext>
          </c:extLst>
        </c:ser>
        <c:dLbls>
          <c:showVal val="1"/>
        </c:dLbls>
        <c:overlap val="100"/>
        <c:axId val="62710144"/>
        <c:axId val="62711680"/>
      </c:barChart>
      <c:catAx>
        <c:axId val="6271014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2711680"/>
        <c:crosses val="autoZero"/>
        <c:auto val="1"/>
        <c:lblAlgn val="ctr"/>
        <c:lblOffset val="100"/>
      </c:catAx>
      <c:valAx>
        <c:axId val="62711680"/>
        <c:scaling>
          <c:orientation val="minMax"/>
        </c:scaling>
        <c:axPos val="b"/>
        <c:majorGridlines>
          <c:spPr>
            <a:ln w="19050" cap="flat" cmpd="sng" algn="ctr">
              <a:solidFill>
                <a:srgbClr val="C00000"/>
              </a:solidFill>
              <a:round/>
              <a:headEnd type="oval" w="lg" len="med"/>
              <a:tailEnd type="oval"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 w="28575" cap="rnd">
            <a:noFill/>
            <a:headEnd type="oval"/>
            <a:tailEnd type="oval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2710144"/>
        <c:crosses val="autoZero"/>
        <c:crossBetween val="between"/>
        <c:majorUnit val="0.5"/>
      </c:valAx>
      <c:spPr>
        <a:noFill/>
        <a:ln w="12700">
          <a:noFill/>
          <a:prstDash val="solid"/>
        </a:ln>
        <a:effectLst/>
      </c:spPr>
    </c:plotArea>
    <c:legend>
      <c:legendPos val="b"/>
      <c:layout>
        <c:manualLayout>
          <c:xMode val="edge"/>
          <c:yMode val="edge"/>
          <c:x val="1.9898252849915483E-2"/>
          <c:y val="0.9252185740533575"/>
          <c:w val="0.97846271619893666"/>
          <c:h val="5.9085748358218733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/>
      </a:pPr>
      <a:endParaRPr lang="uk-UA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style val="4"/>
  <c:chart>
    <c:autoTitleDeleted val="1"/>
    <c:plotArea>
      <c:layout>
        <c:manualLayout>
          <c:layoutTarget val="inner"/>
          <c:xMode val="edge"/>
          <c:yMode val="edge"/>
          <c:x val="0.48547342955838052"/>
          <c:y val="0.12554224496257041"/>
          <c:w val="0.48290179384888587"/>
          <c:h val="0.67795908779885072"/>
        </c:manualLayout>
      </c:layout>
      <c:barChart>
        <c:barDir val="bar"/>
        <c:grouping val="percentStacked"/>
        <c:ser>
          <c:idx val="0"/>
          <c:order val="0"/>
          <c:tx>
            <c:strRef>
              <c:f>'Table 3'!$A$70</c:f>
              <c:strCache>
                <c:ptCount val="1"/>
                <c:pt idx="0">
                  <c:v>Очень нуждаюсь</c:v>
                </c:pt>
              </c:strCache>
            </c:strRef>
          </c:tx>
          <c:spPr>
            <a:solidFill>
              <a:schemeClr val="accent2">
                <a:shade val="53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3'!$B$69:$C$69</c:f>
              <c:strCache>
                <c:ptCount val="2"/>
                <c:pt idx="0">
                  <c:v>Нуждаетесь в ЗПТ для нормального функционирования </c:v>
                </c:pt>
                <c:pt idx="1">
                  <c:v>Нуждаетесь в какой-либо медицинской помощи (кроме ЗПТ) для нормального функционирования </c:v>
                </c:pt>
              </c:strCache>
            </c:strRef>
          </c:cat>
          <c:val>
            <c:numRef>
              <c:f>'Table 3'!$B$70:$C$70</c:f>
              <c:numCache>
                <c:formatCode>0%</c:formatCode>
                <c:ptCount val="2"/>
                <c:pt idx="0">
                  <c:v>0.49202127659574491</c:v>
                </c:pt>
                <c:pt idx="1">
                  <c:v>0.10372340425531924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24-3E44-82A8-4B6464E4DC46}"/>
            </c:ext>
          </c:extLst>
        </c:ser>
        <c:ser>
          <c:idx val="1"/>
          <c:order val="1"/>
          <c:tx>
            <c:strRef>
              <c:f>'Table 3'!$A$71</c:f>
              <c:strCache>
                <c:ptCount val="1"/>
                <c:pt idx="0">
                  <c:v>Нуждаюсь</c:v>
                </c:pt>
              </c:strCache>
            </c:strRef>
          </c:tx>
          <c:spPr>
            <a:solidFill>
              <a:schemeClr val="accent2">
                <a:shade val="76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3'!$B$69:$C$69</c:f>
              <c:strCache>
                <c:ptCount val="2"/>
                <c:pt idx="0">
                  <c:v>Нуждаетесь в ЗПТ для нормального функционирования </c:v>
                </c:pt>
                <c:pt idx="1">
                  <c:v>Нуждаетесь в какой-либо медицинской помощи (кроме ЗПТ) для нормального функционирования </c:v>
                </c:pt>
              </c:strCache>
            </c:strRef>
          </c:cat>
          <c:val>
            <c:numRef>
              <c:f>'Table 3'!$B$71:$C$71</c:f>
              <c:numCache>
                <c:formatCode>0%</c:formatCode>
                <c:ptCount val="2"/>
                <c:pt idx="0">
                  <c:v>0.40425531914893614</c:v>
                </c:pt>
                <c:pt idx="1">
                  <c:v>0.33244680851063851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F24-3E44-82A8-4B6464E4DC46}"/>
            </c:ext>
          </c:extLst>
        </c:ser>
        <c:ser>
          <c:idx val="2"/>
          <c:order val="2"/>
          <c:tx>
            <c:strRef>
              <c:f>'Table 3'!$A$72</c:f>
              <c:strCache>
                <c:ptCount val="1"/>
                <c:pt idx="0">
                  <c:v>50/50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3'!$B$69:$C$69</c:f>
              <c:strCache>
                <c:ptCount val="2"/>
                <c:pt idx="0">
                  <c:v>Нуждаетесь в ЗПТ для нормального функционирования </c:v>
                </c:pt>
                <c:pt idx="1">
                  <c:v>Нуждаетесь в какой-либо медицинской помощи (кроме ЗПТ) для нормального функционирования </c:v>
                </c:pt>
              </c:strCache>
            </c:strRef>
          </c:cat>
          <c:val>
            <c:numRef>
              <c:f>'Table 3'!$B$72:$C$72</c:f>
              <c:numCache>
                <c:formatCode>0%</c:formatCode>
                <c:ptCount val="2"/>
                <c:pt idx="0">
                  <c:v>9.0425531914893678E-2</c:v>
                </c:pt>
                <c:pt idx="1">
                  <c:v>0.26063829787234061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F24-3E44-82A8-4B6464E4DC46}"/>
            </c:ext>
          </c:extLst>
        </c:ser>
        <c:ser>
          <c:idx val="3"/>
          <c:order val="3"/>
          <c:tx>
            <c:strRef>
              <c:f>'Table 3'!$A$73</c:f>
              <c:strCache>
                <c:ptCount val="1"/>
                <c:pt idx="0">
                  <c:v>Не нуждаюсь</c:v>
                </c:pt>
              </c:strCache>
            </c:strRef>
          </c:tx>
          <c:spPr>
            <a:solidFill>
              <a:schemeClr val="accent2">
                <a:tint val="77000"/>
              </a:schemeClr>
            </a:solidFill>
            <a:ln>
              <a:noFill/>
            </a:ln>
            <a:effectLst/>
          </c:spPr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F24-3E44-82A8-4B6464E4DC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3'!$B$69:$C$69</c:f>
              <c:strCache>
                <c:ptCount val="2"/>
                <c:pt idx="0">
                  <c:v>Нуждаетесь в ЗПТ для нормального функционирования </c:v>
                </c:pt>
                <c:pt idx="1">
                  <c:v>Нуждаетесь в какой-либо медицинской помощи (кроме ЗПТ) для нормального функционирования </c:v>
                </c:pt>
              </c:strCache>
            </c:strRef>
          </c:cat>
          <c:val>
            <c:numRef>
              <c:f>'Table 3'!$B$73:$C$73</c:f>
              <c:numCache>
                <c:formatCode>0%</c:formatCode>
                <c:ptCount val="2"/>
                <c:pt idx="0">
                  <c:v>7.9787234042553289E-3</c:v>
                </c:pt>
                <c:pt idx="1">
                  <c:v>0.25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F24-3E44-82A8-4B6464E4DC46}"/>
            </c:ext>
          </c:extLst>
        </c:ser>
        <c:ser>
          <c:idx val="4"/>
          <c:order val="4"/>
          <c:tx>
            <c:strRef>
              <c:f>'Table 3'!$A$74</c:f>
              <c:strCache>
                <c:ptCount val="1"/>
                <c:pt idx="0">
                  <c:v>Совсем не нуждаюсь </c:v>
                </c:pt>
              </c:strCache>
            </c:strRef>
          </c:tx>
          <c:spPr>
            <a:solidFill>
              <a:schemeClr val="accent2">
                <a:tint val="54000"/>
              </a:schemeClr>
            </a:solidFill>
            <a:ln>
              <a:noFill/>
            </a:ln>
            <a:effectLst/>
          </c:spPr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F24-3E44-82A8-4B6464E4DC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3'!$B$69:$C$69</c:f>
              <c:strCache>
                <c:ptCount val="2"/>
                <c:pt idx="0">
                  <c:v>Нуждаетесь в ЗПТ для нормального функционирования </c:v>
                </c:pt>
                <c:pt idx="1">
                  <c:v>Нуждаетесь в какой-либо медицинской помощи (кроме ЗПТ) для нормального функционирования </c:v>
                </c:pt>
              </c:strCache>
            </c:strRef>
          </c:cat>
          <c:val>
            <c:numRef>
              <c:f>'Table 3'!$B$74:$C$74</c:f>
              <c:numCache>
                <c:formatCode>0%</c:formatCode>
                <c:ptCount val="2"/>
                <c:pt idx="0">
                  <c:v>5.3191489361702126E-3</c:v>
                </c:pt>
                <c:pt idx="1">
                  <c:v>5.3191489361702107E-2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F24-3E44-82A8-4B6464E4DC46}"/>
            </c:ext>
          </c:extLst>
        </c:ser>
        <c:dLbls>
          <c:showVal val="1"/>
        </c:dLbls>
        <c:overlap val="100"/>
        <c:axId val="65673088"/>
        <c:axId val="65674624"/>
      </c:barChart>
      <c:catAx>
        <c:axId val="6567308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5674624"/>
        <c:crosses val="autoZero"/>
        <c:auto val="1"/>
        <c:lblAlgn val="ctr"/>
        <c:lblOffset val="100"/>
      </c:catAx>
      <c:valAx>
        <c:axId val="65674624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5673088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7889662830607717E-2"/>
          <c:y val="0.90177084597768453"/>
          <c:w val="0.95185459990578103"/>
          <c:h val="8.3722527929153856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/>
      </a:pPr>
      <a:endParaRPr lang="uk-UA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autoTitleDeleted val="1"/>
    <c:plotArea>
      <c:layout>
        <c:manualLayout>
          <c:layoutTarget val="inner"/>
          <c:xMode val="edge"/>
          <c:yMode val="edge"/>
          <c:x val="6.8207486460886604E-2"/>
          <c:y val="6.0777761289120442E-2"/>
          <c:w val="0.92395927781754561"/>
          <c:h val="0.70751373238611581"/>
        </c:manualLayout>
      </c:layout>
      <c:barChart>
        <c:barDir val="col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Pt>
            <c:idx val="1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ACE-1745-B222-31FC2A9CC0A6}"/>
              </c:ext>
            </c:extLst>
          </c:dPt>
          <c:dPt>
            <c:idx val="2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ACE-1745-B222-31FC2A9CC0A6}"/>
              </c:ext>
            </c:extLst>
          </c:dPt>
          <c:dPt>
            <c:idx val="3"/>
            <c:spPr>
              <a:solidFill>
                <a:schemeClr val="accent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ACE-1745-B222-31FC2A9CC0A6}"/>
              </c:ext>
            </c:extLst>
          </c:dPt>
          <c:dPt>
            <c:idx val="4"/>
            <c:spPr>
              <a:solidFill>
                <a:schemeClr val="accent6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ACE-1745-B222-31FC2A9CC0A6}"/>
              </c:ext>
            </c:extLst>
          </c:dPt>
          <c:dPt>
            <c:idx val="5"/>
            <c:spPr>
              <a:solidFill>
                <a:srgbClr val="C0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ACE-1745-B222-31FC2A9CC0A6}"/>
              </c:ext>
            </c:extLst>
          </c:dPt>
          <c:dPt>
            <c:idx val="6"/>
            <c:spPr>
              <a:solidFill>
                <a:srgbClr val="60454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ACE-1745-B222-31FC2A9CC0A6}"/>
              </c:ext>
            </c:extLst>
          </c:dPt>
          <c:dPt>
            <c:idx val="7"/>
            <c:spPr>
              <a:solidFill>
                <a:srgbClr val="E3DBD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7ACE-1745-B222-31FC2A9CC0A6}"/>
              </c:ext>
            </c:extLst>
          </c:dPt>
          <c:dPt>
            <c:idx val="8"/>
            <c:spPr>
              <a:solidFill>
                <a:srgbClr val="00206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7ACE-1745-B222-31FC2A9CC0A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3'!$A$88:$A$96</c:f>
              <c:strCache>
                <c:ptCount val="9"/>
                <c:pt idx="0">
                  <c:v>Поддержка работников сайта влияет на продолжение участия в программе </c:v>
                </c:pt>
                <c:pt idx="1">
                  <c:v>Важно внимательное отношение работников сайта ЗПТ для продолжения участия </c:v>
                </c:pt>
                <c:pt idx="2">
                  <c:v>Достаточно информации о лечении ЗПТ</c:v>
                </c:pt>
                <c:pt idx="3">
                  <c:v>Чувствуют себя безобасно на сайте ЗПТ</c:v>
                </c:pt>
                <c:pt idx="4">
                  <c:v>Достаточно дозировки препарата ЗПТ </c:v>
                </c:pt>
                <c:pt idx="5">
                  <c:v>Удобно добираться до сайта ЗПТ </c:v>
                </c:pt>
                <c:pt idx="6">
                  <c:v>Оценивают качество медицинского обслуживания - хорошо </c:v>
                </c:pt>
                <c:pt idx="7">
                  <c:v>Удовлетворены социально психологической поддержкой на сайте</c:v>
                </c:pt>
                <c:pt idx="8">
                  <c:v>Вероятно, что обратились бы за консультацией психолога на сайте ЗПТ</c:v>
                </c:pt>
              </c:strCache>
            </c:strRef>
          </c:cat>
          <c:val>
            <c:numRef>
              <c:f>'Table 3'!$B$88:$B$96</c:f>
              <c:numCache>
                <c:formatCode>0%</c:formatCode>
                <c:ptCount val="9"/>
                <c:pt idx="0">
                  <c:v>0.38297872340425576</c:v>
                </c:pt>
                <c:pt idx="1">
                  <c:v>0.58510638297872308</c:v>
                </c:pt>
                <c:pt idx="2">
                  <c:v>0.6755319148936173</c:v>
                </c:pt>
                <c:pt idx="3">
                  <c:v>0.64627659574468088</c:v>
                </c:pt>
                <c:pt idx="4">
                  <c:v>0.49202127659574491</c:v>
                </c:pt>
                <c:pt idx="5">
                  <c:v>0.55053191489361697</c:v>
                </c:pt>
                <c:pt idx="6">
                  <c:v>0.49468085106382997</c:v>
                </c:pt>
                <c:pt idx="7">
                  <c:v>0.34431137724550925</c:v>
                </c:pt>
                <c:pt idx="8">
                  <c:v>0.44414893617021278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7ACE-1745-B222-31FC2A9CC0A6}"/>
            </c:ext>
          </c:extLst>
        </c:ser>
        <c:dLbls>
          <c:showVal val="1"/>
        </c:dLbls>
        <c:gapWidth val="219"/>
        <c:overlap val="-27"/>
        <c:axId val="65884928"/>
        <c:axId val="65886464"/>
      </c:barChart>
      <c:catAx>
        <c:axId val="6588492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5886464"/>
        <c:crosses val="autoZero"/>
        <c:auto val="1"/>
        <c:lblAlgn val="ctr"/>
        <c:lblOffset val="100"/>
      </c:catAx>
      <c:valAx>
        <c:axId val="6588646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5884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/>
      </a:pPr>
      <a:endParaRPr lang="uk-UA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100" baseline="0">
                <a:solidFill>
                  <a:schemeClr val="dk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/>
              <a:t>Насколько безопасно участники чувствуют себя на сайте ЗПТ по категориям уверенности в конфиденциальности информации </a:t>
            </a:r>
            <a:endParaRPr lang="en-US"/>
          </a:p>
        </c:rich>
      </c:tx>
      <c:layout>
        <c:manualLayout>
          <c:xMode val="edge"/>
          <c:yMode val="edge"/>
          <c:x val="0.11495221047159906"/>
          <c:y val="0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'Nov20'!$B$2</c:f>
              <c:strCache>
                <c:ptCount val="1"/>
                <c:pt idx="0">
                  <c:v>Совсем не безопасно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'Nov20'!$A$3:$A$7</c:f>
              <c:strCache>
                <c:ptCount val="5"/>
                <c:pt idx="0">
                  <c:v>Совершенно не уверен</c:v>
                </c:pt>
                <c:pt idx="1">
                  <c:v>Не уверен</c:v>
                </c:pt>
                <c:pt idx="2">
                  <c:v>Ни то, ни другое</c:v>
                </c:pt>
                <c:pt idx="3">
                  <c:v>Уверен </c:v>
                </c:pt>
                <c:pt idx="4">
                  <c:v>Совершенно уверен </c:v>
                </c:pt>
              </c:strCache>
            </c:strRef>
          </c:cat>
          <c:val>
            <c:numRef>
              <c:f>'Nov20'!$B$3:$B$7</c:f>
              <c:numCache>
                <c:formatCode>General</c:formatCode>
                <c:ptCount val="5"/>
                <c:pt idx="0">
                  <c:v>3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A6D-CD45-89B2-7034373C6919}"/>
            </c:ext>
          </c:extLst>
        </c:ser>
        <c:ser>
          <c:idx val="1"/>
          <c:order val="1"/>
          <c:tx>
            <c:strRef>
              <c:f>'Nov20'!$C$2</c:f>
              <c:strCache>
                <c:ptCount val="1"/>
                <c:pt idx="0">
                  <c:v>Небезопасно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'Nov20'!$A$3:$A$7</c:f>
              <c:strCache>
                <c:ptCount val="5"/>
                <c:pt idx="0">
                  <c:v>Совершенно не уверен</c:v>
                </c:pt>
                <c:pt idx="1">
                  <c:v>Не уверен</c:v>
                </c:pt>
                <c:pt idx="2">
                  <c:v>Ни то, ни другое</c:v>
                </c:pt>
                <c:pt idx="3">
                  <c:v>Уверен </c:v>
                </c:pt>
                <c:pt idx="4">
                  <c:v>Совершенно уверен </c:v>
                </c:pt>
              </c:strCache>
            </c:strRef>
          </c:cat>
          <c:val>
            <c:numRef>
              <c:f>'Nov20'!$C$3:$C$7</c:f>
              <c:numCache>
                <c:formatCode>General</c:formatCode>
                <c:ptCount val="5"/>
                <c:pt idx="0">
                  <c:v>9</c:v>
                </c:pt>
                <c:pt idx="1">
                  <c:v>14</c:v>
                </c:pt>
                <c:pt idx="2">
                  <c:v>4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A6D-CD45-89B2-7034373C6919}"/>
            </c:ext>
          </c:extLst>
        </c:ser>
        <c:ser>
          <c:idx val="2"/>
          <c:order val="2"/>
          <c:tx>
            <c:strRef>
              <c:f>'Nov20'!$D$2</c:f>
              <c:strCache>
                <c:ptCount val="1"/>
                <c:pt idx="0">
                  <c:v>50/50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'Nov20'!$A$3:$A$7</c:f>
              <c:strCache>
                <c:ptCount val="5"/>
                <c:pt idx="0">
                  <c:v>Совершенно не уверен</c:v>
                </c:pt>
                <c:pt idx="1">
                  <c:v>Не уверен</c:v>
                </c:pt>
                <c:pt idx="2">
                  <c:v>Ни то, ни другое</c:v>
                </c:pt>
                <c:pt idx="3">
                  <c:v>Уверен </c:v>
                </c:pt>
                <c:pt idx="4">
                  <c:v>Совершенно уверен </c:v>
                </c:pt>
              </c:strCache>
            </c:strRef>
          </c:cat>
          <c:val>
            <c:numRef>
              <c:f>'Nov20'!$D$3:$D$7</c:f>
              <c:numCache>
                <c:formatCode>General</c:formatCode>
                <c:ptCount val="5"/>
                <c:pt idx="0">
                  <c:v>10</c:v>
                </c:pt>
                <c:pt idx="1">
                  <c:v>45</c:v>
                </c:pt>
                <c:pt idx="2">
                  <c:v>31</c:v>
                </c:pt>
                <c:pt idx="3">
                  <c:v>12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A6D-CD45-89B2-7034373C6919}"/>
            </c:ext>
          </c:extLst>
        </c:ser>
        <c:ser>
          <c:idx val="3"/>
          <c:order val="3"/>
          <c:tx>
            <c:strRef>
              <c:f>'Nov20'!$E$2</c:f>
              <c:strCache>
                <c:ptCount val="1"/>
                <c:pt idx="0">
                  <c:v>Безопасно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'Nov20'!$A$3:$A$7</c:f>
              <c:strCache>
                <c:ptCount val="5"/>
                <c:pt idx="0">
                  <c:v>Совершенно не уверен</c:v>
                </c:pt>
                <c:pt idx="1">
                  <c:v>Не уверен</c:v>
                </c:pt>
                <c:pt idx="2">
                  <c:v>Ни то, ни другое</c:v>
                </c:pt>
                <c:pt idx="3">
                  <c:v>Уверен </c:v>
                </c:pt>
                <c:pt idx="4">
                  <c:v>Совершенно уверен </c:v>
                </c:pt>
              </c:strCache>
            </c:strRef>
          </c:cat>
          <c:val>
            <c:numRef>
              <c:f>'Nov20'!$E$3:$E$7</c:f>
              <c:numCache>
                <c:formatCode>General</c:formatCode>
                <c:ptCount val="5"/>
                <c:pt idx="0">
                  <c:v>23</c:v>
                </c:pt>
                <c:pt idx="1">
                  <c:v>87</c:v>
                </c:pt>
                <c:pt idx="2">
                  <c:v>51</c:v>
                </c:pt>
                <c:pt idx="3">
                  <c:v>57</c:v>
                </c:pt>
                <c:pt idx="4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A6D-CD45-89B2-7034373C6919}"/>
            </c:ext>
          </c:extLst>
        </c:ser>
        <c:ser>
          <c:idx val="4"/>
          <c:order val="4"/>
          <c:tx>
            <c:strRef>
              <c:f>'Nov20'!$F$2</c:f>
              <c:strCache>
                <c:ptCount val="1"/>
                <c:pt idx="0">
                  <c:v>Очень безопасно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'Nov20'!$A$3:$A$7</c:f>
              <c:strCache>
                <c:ptCount val="5"/>
                <c:pt idx="0">
                  <c:v>Совершенно не уверен</c:v>
                </c:pt>
                <c:pt idx="1">
                  <c:v>Не уверен</c:v>
                </c:pt>
                <c:pt idx="2">
                  <c:v>Ни то, ни другое</c:v>
                </c:pt>
                <c:pt idx="3">
                  <c:v>Уверен </c:v>
                </c:pt>
                <c:pt idx="4">
                  <c:v>Совершенно уверен </c:v>
                </c:pt>
              </c:strCache>
            </c:strRef>
          </c:cat>
          <c:val>
            <c:numRef>
              <c:f>'Nov20'!$F$3:$F$7</c:f>
              <c:numCache>
                <c:formatCode>General</c:formatCode>
                <c:ptCount val="5"/>
                <c:pt idx="0">
                  <c:v>2</c:v>
                </c:pt>
                <c:pt idx="1">
                  <c:v>9</c:v>
                </c:pt>
                <c:pt idx="2">
                  <c:v>3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A6D-CD45-89B2-7034373C6919}"/>
            </c:ext>
          </c:extLst>
        </c:ser>
        <c:gapWidth val="100"/>
        <c:overlap val="-24"/>
        <c:axId val="62405632"/>
        <c:axId val="62415616"/>
      </c:barChart>
      <c:catAx>
        <c:axId val="6240563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2415616"/>
        <c:crosses val="autoZero"/>
        <c:auto val="1"/>
        <c:lblAlgn val="ctr"/>
        <c:lblOffset val="100"/>
      </c:catAx>
      <c:valAx>
        <c:axId val="62415616"/>
        <c:scaling>
          <c:orientation val="minMax"/>
          <c:max val="100"/>
          <c:min val="0"/>
        </c:scaling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2405632"/>
        <c:crosses val="autoZero"/>
        <c:crossBetween val="between"/>
        <c:majorUnit val="20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20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</c:dTable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accent3"/>
      </a:solidFill>
      <a:prstDash val="solid"/>
      <a:miter lim="800000"/>
    </a:ln>
    <a:effectLst/>
  </c:spPr>
  <c:txPr>
    <a:bodyPr/>
    <a:lstStyle/>
    <a:p>
      <a:pPr>
        <a:defRPr sz="2000">
          <a:solidFill>
            <a:schemeClr val="dk1"/>
          </a:solidFill>
          <a:latin typeface="+mn-lt"/>
          <a:ea typeface="+mn-ea"/>
          <a:cs typeface="+mn-cs"/>
        </a:defRPr>
      </a:pPr>
      <a:endParaRPr lang="uk-UA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Пилотное исследование пациентов ЗПТ в 2008 г. (6 мес. после начала ЗПТ)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Физический</c:v>
                </c:pt>
                <c:pt idx="1">
                  <c:v>Психологический</c:v>
                </c:pt>
                <c:pt idx="2">
                  <c:v>Социальный</c:v>
                </c:pt>
                <c:pt idx="3">
                  <c:v>Среда 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73</c:v>
                </c:pt>
                <c:pt idx="1">
                  <c:v>69.7</c:v>
                </c:pt>
                <c:pt idx="2">
                  <c:v>52.4</c:v>
                </c:pt>
                <c:pt idx="3">
                  <c:v>67.599999999999994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470-422D-B47C-240E03664576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Среднее по всей выборке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Физический</c:v>
                </c:pt>
                <c:pt idx="1">
                  <c:v>Психологический</c:v>
                </c:pt>
                <c:pt idx="2">
                  <c:v>Социальный</c:v>
                </c:pt>
                <c:pt idx="3">
                  <c:v>Среда 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51.5</c:v>
                </c:pt>
                <c:pt idx="1">
                  <c:v>62.3</c:v>
                </c:pt>
                <c:pt idx="2">
                  <c:v>51.3</c:v>
                </c:pt>
                <c:pt idx="3">
                  <c:v>51.1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470-422D-B47C-240E03664576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Безработный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Физический</c:v>
                </c:pt>
                <c:pt idx="1">
                  <c:v>Психологический</c:v>
                </c:pt>
                <c:pt idx="2">
                  <c:v>Социальный</c:v>
                </c:pt>
                <c:pt idx="3">
                  <c:v>Среда 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45.1</c:v>
                </c:pt>
                <c:pt idx="1">
                  <c:v>56.7</c:v>
                </c:pt>
                <c:pt idx="2">
                  <c:v>42.1</c:v>
                </c:pt>
                <c:pt idx="3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470-422D-B47C-240E03664576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Полуают пенсию по инвалидности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Физический</c:v>
                </c:pt>
                <c:pt idx="1">
                  <c:v>Психологический</c:v>
                </c:pt>
                <c:pt idx="2">
                  <c:v>Социальный</c:v>
                </c:pt>
                <c:pt idx="3">
                  <c:v>Среда </c:v>
                </c:pt>
              </c:strCache>
            </c:strRef>
          </c:cat>
          <c:val>
            <c:numRef>
              <c:f>Sheet1!$B$5:$E$5</c:f>
              <c:numCache>
                <c:formatCode>General</c:formatCode>
                <c:ptCount val="4"/>
                <c:pt idx="0">
                  <c:v>33.700000000000003</c:v>
                </c:pt>
                <c:pt idx="1">
                  <c:v>49.3</c:v>
                </c:pt>
                <c:pt idx="2">
                  <c:v>41.3</c:v>
                </c:pt>
                <c:pt idx="3">
                  <c:v>43.2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470-422D-B47C-240E03664576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Субсидируемый сайт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0"/>
                  <c:y val="5.101180099774254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470-422D-B47C-240E03664576}"/>
                </c:ext>
              </c:extLst>
            </c:dLbl>
            <c:dLbl>
              <c:idx val="1"/>
              <c:layout>
                <c:manualLayout>
                  <c:x val="1.182287178300359E-3"/>
                  <c:y val="4.8693082770572528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470-422D-B47C-240E0366457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Физический</c:v>
                </c:pt>
                <c:pt idx="1">
                  <c:v>Психологический</c:v>
                </c:pt>
                <c:pt idx="2">
                  <c:v>Социальный</c:v>
                </c:pt>
                <c:pt idx="3">
                  <c:v>Среда </c:v>
                </c:pt>
              </c:strCache>
            </c:strRef>
          </c:cat>
          <c:val>
            <c:numRef>
              <c:f>Sheet1!$B$6:$E$6</c:f>
              <c:numCache>
                <c:formatCode>General</c:formatCode>
                <c:ptCount val="4"/>
                <c:pt idx="0">
                  <c:v>48.4</c:v>
                </c:pt>
                <c:pt idx="1">
                  <c:v>60.5</c:v>
                </c:pt>
                <c:pt idx="2">
                  <c:v>50.2</c:v>
                </c:pt>
                <c:pt idx="3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470-422D-B47C-240E03664576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Частный сайт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Физический</c:v>
                </c:pt>
                <c:pt idx="1">
                  <c:v>Психологический</c:v>
                </c:pt>
                <c:pt idx="2">
                  <c:v>Социальный</c:v>
                </c:pt>
                <c:pt idx="3">
                  <c:v>Среда </c:v>
                </c:pt>
              </c:strCache>
            </c:strRef>
          </c:cat>
          <c:val>
            <c:numRef>
              <c:f>Sheet1!$B$7:$E$7</c:f>
              <c:numCache>
                <c:formatCode>General</c:formatCode>
                <c:ptCount val="4"/>
                <c:pt idx="0">
                  <c:v>54.4</c:v>
                </c:pt>
                <c:pt idx="1">
                  <c:v>64</c:v>
                </c:pt>
                <c:pt idx="2">
                  <c:v>52.3</c:v>
                </c:pt>
                <c:pt idx="3">
                  <c:v>52.2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470-422D-B47C-240E03664576}"/>
            </c:ext>
          </c:extLst>
        </c:ser>
        <c:dLbls>
          <c:showVal val="1"/>
        </c:dLbls>
        <c:gapWidth val="219"/>
        <c:axId val="130943232"/>
        <c:axId val="130965504"/>
      </c:barChart>
      <c:catAx>
        <c:axId val="13094323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30965504"/>
        <c:crosses val="autoZero"/>
        <c:auto val="1"/>
        <c:lblAlgn val="ctr"/>
        <c:lblOffset val="100"/>
      </c:catAx>
      <c:valAx>
        <c:axId val="13096550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30943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1.3659047555034753E-2"/>
          <c:y val="1.3912309363020724E-2"/>
          <c:w val="0.98634095244496522"/>
          <c:h val="0.14725686504913865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spcBef>
              <a:spcPts val="0"/>
            </a:spcBef>
            <a:spcAft>
              <a:spcPts val="0"/>
            </a:spcAft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autoTitleDeleted val="1"/>
    <c:plotArea>
      <c:layout>
        <c:manualLayout>
          <c:layoutTarget val="inner"/>
          <c:xMode val="edge"/>
          <c:yMode val="edge"/>
          <c:x val="3.5153493923928289E-2"/>
          <c:y val="0.12017058463102442"/>
          <c:w val="0.95184134711476809"/>
          <c:h val="0.81326668326893259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Пилотное исследование пациентов ЗПТ в 2008 г. (6 мес. после начала ЗПТ)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Физический</c:v>
                </c:pt>
                <c:pt idx="1">
                  <c:v>Психологический</c:v>
                </c:pt>
                <c:pt idx="2">
                  <c:v>Социальный</c:v>
                </c:pt>
                <c:pt idx="3">
                  <c:v>Среда 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73</c:v>
                </c:pt>
                <c:pt idx="1">
                  <c:v>69.7</c:v>
                </c:pt>
                <c:pt idx="2">
                  <c:v>52.4</c:v>
                </c:pt>
                <c:pt idx="3">
                  <c:v>67.599999999999994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470-422D-B47C-240E03664576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Среднее по всей выборке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Физический</c:v>
                </c:pt>
                <c:pt idx="1">
                  <c:v>Психологический</c:v>
                </c:pt>
                <c:pt idx="2">
                  <c:v>Социальный</c:v>
                </c:pt>
                <c:pt idx="3">
                  <c:v>Среда 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51.5</c:v>
                </c:pt>
                <c:pt idx="1">
                  <c:v>62.3</c:v>
                </c:pt>
                <c:pt idx="2">
                  <c:v>51.3</c:v>
                </c:pt>
                <c:pt idx="3">
                  <c:v>51.1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470-422D-B47C-240E03664576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Метадон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Физический</c:v>
                </c:pt>
                <c:pt idx="1">
                  <c:v>Психологический</c:v>
                </c:pt>
                <c:pt idx="2">
                  <c:v>Социальный</c:v>
                </c:pt>
                <c:pt idx="3">
                  <c:v>Среда 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49</c:v>
                </c:pt>
                <c:pt idx="1">
                  <c:v>59.6</c:v>
                </c:pt>
                <c:pt idx="2">
                  <c:v>48.1</c:v>
                </c:pt>
                <c:pt idx="3">
                  <c:v>50.1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470-422D-B47C-240E03664576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Бупренорфин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3.5468615349010723E-3"/>
                  <c:y val="8.3705728000841358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09-4BE5-BD41-D3AE88EFF3A7}"/>
                </c:ext>
              </c:extLst>
            </c:dLbl>
            <c:dLbl>
              <c:idx val="1"/>
              <c:layout>
                <c:manualLayout>
                  <c:x val="-4.7291487132014335E-3"/>
                  <c:y val="6.0518545729139703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209-4BE5-BD41-D3AE88EFF3A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Физический</c:v>
                </c:pt>
                <c:pt idx="1">
                  <c:v>Психологический</c:v>
                </c:pt>
                <c:pt idx="2">
                  <c:v>Социальный</c:v>
                </c:pt>
                <c:pt idx="3">
                  <c:v>Среда </c:v>
                </c:pt>
              </c:strCache>
            </c:strRef>
          </c:cat>
          <c:val>
            <c:numRef>
              <c:f>Sheet1!$B$5:$E$5</c:f>
              <c:numCache>
                <c:formatCode>General</c:formatCode>
                <c:ptCount val="4"/>
                <c:pt idx="0">
                  <c:v>54.3</c:v>
                </c:pt>
                <c:pt idx="1">
                  <c:v>65.3</c:v>
                </c:pt>
                <c:pt idx="2">
                  <c:v>54.9</c:v>
                </c:pt>
                <c:pt idx="3">
                  <c:v>52.3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470-422D-B47C-240E03664576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ВИЧ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Физический</c:v>
                </c:pt>
                <c:pt idx="1">
                  <c:v>Психологический</c:v>
                </c:pt>
                <c:pt idx="2">
                  <c:v>Социальный</c:v>
                </c:pt>
                <c:pt idx="3">
                  <c:v>Среда </c:v>
                </c:pt>
              </c:strCache>
            </c:strRef>
          </c:cat>
          <c:val>
            <c:numRef>
              <c:f>Sheet1!$B$6:$E$6</c:f>
              <c:numCache>
                <c:formatCode>General</c:formatCode>
                <c:ptCount val="4"/>
                <c:pt idx="0">
                  <c:v>43.9</c:v>
                </c:pt>
                <c:pt idx="1">
                  <c:v>56.8</c:v>
                </c:pt>
                <c:pt idx="2">
                  <c:v>49.3</c:v>
                </c:pt>
                <c:pt idx="3">
                  <c:v>47.6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209-4BE5-BD41-D3AE88EFF3A7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Гепатит С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Физический</c:v>
                </c:pt>
                <c:pt idx="1">
                  <c:v>Психологический</c:v>
                </c:pt>
                <c:pt idx="2">
                  <c:v>Социальный</c:v>
                </c:pt>
                <c:pt idx="3">
                  <c:v>Среда </c:v>
                </c:pt>
              </c:strCache>
            </c:strRef>
          </c:cat>
          <c:val>
            <c:numRef>
              <c:f>Sheet1!$B$7:$E$7</c:f>
              <c:numCache>
                <c:formatCode>General</c:formatCode>
                <c:ptCount val="4"/>
                <c:pt idx="0">
                  <c:v>48.3</c:v>
                </c:pt>
                <c:pt idx="1">
                  <c:v>59.5</c:v>
                </c:pt>
                <c:pt idx="2">
                  <c:v>51.2</c:v>
                </c:pt>
                <c:pt idx="3">
                  <c:v>49.7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209-4BE5-BD41-D3AE88EFF3A7}"/>
            </c:ext>
          </c:extLst>
        </c:ser>
        <c:dLbls>
          <c:showVal val="1"/>
        </c:dLbls>
        <c:gapWidth val="219"/>
        <c:overlap val="-27"/>
        <c:axId val="131081728"/>
        <c:axId val="131083264"/>
      </c:barChart>
      <c:catAx>
        <c:axId val="13108172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31083264"/>
        <c:crosses val="autoZero"/>
        <c:auto val="1"/>
        <c:lblAlgn val="ctr"/>
        <c:lblOffset val="100"/>
      </c:catAx>
      <c:valAx>
        <c:axId val="13108326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3108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1.2528706537796754E-2"/>
          <c:y val="1.3912309363020724E-2"/>
          <c:w val="0.97967164254413019"/>
          <c:h val="0.1026812416060575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style val="1"/>
  <c:chart>
    <c:plotArea>
      <c:layout/>
      <c:barChart>
        <c:barDir val="col"/>
        <c:grouping val="clustered"/>
        <c:ser>
          <c:idx val="0"/>
          <c:order val="0"/>
          <c:tx>
            <c:strRef>
              <c:f>'Nov25'!$A$3</c:f>
              <c:strCache>
                <c:ptCount val="1"/>
                <c:pt idx="0">
                  <c:v>Плохо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'Nov25'!$B$1:$E$1</c:f>
              <c:strCache>
                <c:ptCount val="4"/>
                <c:pt idx="0">
                  <c:v>Физическая </c:v>
                </c:pt>
                <c:pt idx="1">
                  <c:v>Психологическая</c:v>
                </c:pt>
                <c:pt idx="2">
                  <c:v>Социальные отношения </c:v>
                </c:pt>
                <c:pt idx="3">
                  <c:v>Среда</c:v>
                </c:pt>
              </c:strCache>
            </c:strRef>
          </c:cat>
          <c:val>
            <c:numRef>
              <c:f>'Nov25'!$B$3:$E$3</c:f>
              <c:numCache>
                <c:formatCode>General</c:formatCode>
                <c:ptCount val="4"/>
                <c:pt idx="0">
                  <c:v>40.079370000000011</c:v>
                </c:pt>
                <c:pt idx="1">
                  <c:v>52.546300000000002</c:v>
                </c:pt>
                <c:pt idx="2">
                  <c:v>32.870370000000001</c:v>
                </c:pt>
                <c:pt idx="3">
                  <c:v>38.020830000000011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EC0-4F11-813D-D1688B6951A1}"/>
            </c:ext>
          </c:extLst>
        </c:ser>
        <c:ser>
          <c:idx val="1"/>
          <c:order val="1"/>
          <c:tx>
            <c:strRef>
              <c:f>'Nov25'!$A$4</c:f>
              <c:strCache>
                <c:ptCount val="1"/>
                <c:pt idx="0">
                  <c:v>Нейтрально/хорошо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>
              <a:noFill/>
            </a:ln>
            <a:effectLst/>
          </c:spPr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'Nov25'!$B$1:$E$1</c:f>
              <c:strCache>
                <c:ptCount val="4"/>
                <c:pt idx="0">
                  <c:v>Физическая </c:v>
                </c:pt>
                <c:pt idx="1">
                  <c:v>Психологическая</c:v>
                </c:pt>
                <c:pt idx="2">
                  <c:v>Социальные отношения </c:v>
                </c:pt>
                <c:pt idx="3">
                  <c:v>Среда</c:v>
                </c:pt>
              </c:strCache>
            </c:strRef>
          </c:cat>
          <c:val>
            <c:numRef>
              <c:f>'Nov25'!$B$4:$E$4</c:f>
              <c:numCache>
                <c:formatCode>General</c:formatCode>
                <c:ptCount val="4"/>
                <c:pt idx="0">
                  <c:v>52.104950000000002</c:v>
                </c:pt>
                <c:pt idx="1">
                  <c:v>62.814249999999994</c:v>
                </c:pt>
                <c:pt idx="2">
                  <c:v>52.257910000000003</c:v>
                </c:pt>
                <c:pt idx="3">
                  <c:v>51.780730000000013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EC0-4F11-813D-D1688B6951A1}"/>
            </c:ext>
          </c:extLst>
        </c:ser>
        <c:dLbls>
          <c:showVal val="1"/>
        </c:dLbls>
        <c:gapWidth val="219"/>
        <c:overlap val="-27"/>
        <c:axId val="65832064"/>
        <c:axId val="65833600"/>
      </c:barChart>
      <c:catAx>
        <c:axId val="6583206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5833600"/>
        <c:crosses val="autoZero"/>
        <c:auto val="1"/>
        <c:lblAlgn val="ctr"/>
        <c:lblOffset val="100"/>
      </c:catAx>
      <c:valAx>
        <c:axId val="6583360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583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style val="1"/>
  <c:chart>
    <c:autoTitleDeleted val="1"/>
    <c:plotArea>
      <c:layout>
        <c:manualLayout>
          <c:layoutTarget val="inner"/>
          <c:xMode val="edge"/>
          <c:yMode val="edge"/>
          <c:x val="4.3766863093310931E-2"/>
          <c:y val="2.3353697241682295E-2"/>
          <c:w val="0.94341652084745919"/>
          <c:h val="0.88140597060409165"/>
        </c:manualLayout>
      </c:layout>
      <c:barChart>
        <c:barDir val="col"/>
        <c:grouping val="clustered"/>
        <c:ser>
          <c:idx val="0"/>
          <c:order val="0"/>
          <c:tx>
            <c:strRef>
              <c:f>'Table 4 '!$F$64</c:f>
              <c:strCache>
                <c:ptCount val="1"/>
                <c:pt idx="0">
                  <c:v>Dose equal or above  75/10mg 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cat>
            <c:strRef>
              <c:f>'Table 4 '!$G$1:$J$1</c:f>
              <c:strCache>
                <c:ptCount val="4"/>
                <c:pt idx="0">
                  <c:v>Physical </c:v>
                </c:pt>
                <c:pt idx="1">
                  <c:v>Psychological</c:v>
                </c:pt>
                <c:pt idx="2">
                  <c:v>Social relationships </c:v>
                </c:pt>
                <c:pt idx="3">
                  <c:v>Environment </c:v>
                </c:pt>
              </c:strCache>
            </c:strRef>
          </c:cat>
          <c:val>
            <c:numRef>
              <c:f>'Table 4 '!$G$64:$J$64</c:f>
              <c:numCache>
                <c:formatCode>0.0</c:formatCode>
                <c:ptCount val="4"/>
                <c:pt idx="0">
                  <c:v>50.797620000000002</c:v>
                </c:pt>
                <c:pt idx="1">
                  <c:v>61.416669999999996</c:v>
                </c:pt>
                <c:pt idx="2">
                  <c:v>50.666670000000003</c:v>
                </c:pt>
                <c:pt idx="3">
                  <c:v>50.53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D64-4F0A-8D4C-B9A788FFBCF0}"/>
            </c:ext>
          </c:extLst>
        </c:ser>
        <c:ser>
          <c:idx val="1"/>
          <c:order val="1"/>
          <c:tx>
            <c:strRef>
              <c:f>'Table 4 '!$F$65</c:f>
              <c:strCache>
                <c:ptCount val="1"/>
                <c:pt idx="0">
                  <c:v>Dose below  75/10mg 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>
              <a:noFill/>
            </a:ln>
            <a:effectLst/>
          </c:spPr>
          <c:cat>
            <c:strRef>
              <c:f>'Table 4 '!$G$1:$J$1</c:f>
              <c:strCache>
                <c:ptCount val="4"/>
                <c:pt idx="0">
                  <c:v>Physical </c:v>
                </c:pt>
                <c:pt idx="1">
                  <c:v>Psychological</c:v>
                </c:pt>
                <c:pt idx="2">
                  <c:v>Social relationships </c:v>
                </c:pt>
                <c:pt idx="3">
                  <c:v>Environment </c:v>
                </c:pt>
              </c:strCache>
            </c:strRef>
          </c:cat>
          <c:val>
            <c:numRef>
              <c:f>'Table 4 '!$G$65:$J$65</c:f>
              <c:numCache>
                <c:formatCode>0.0</c:formatCode>
                <c:ptCount val="4"/>
                <c:pt idx="0">
                  <c:v>54.417289999999994</c:v>
                </c:pt>
                <c:pt idx="1">
                  <c:v>65.899119999999996</c:v>
                </c:pt>
                <c:pt idx="2">
                  <c:v>53.947369999999999</c:v>
                </c:pt>
                <c:pt idx="3">
                  <c:v>53.453949999999999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D64-4F0A-8D4C-B9A788FFBCF0}"/>
            </c:ext>
          </c:extLst>
        </c:ser>
        <c:gapWidth val="219"/>
        <c:overlap val="-27"/>
        <c:axId val="71188864"/>
        <c:axId val="71190400"/>
      </c:barChart>
      <c:catAx>
        <c:axId val="71188864"/>
        <c:scaling>
          <c:orientation val="minMax"/>
        </c:scaling>
        <c:axPos val="b"/>
        <c:numFmt formatCode="#,##0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1190400"/>
        <c:crossesAt val="0"/>
        <c:auto val="1"/>
        <c:lblAlgn val="ctr"/>
        <c:lblOffset val="100"/>
      </c:catAx>
      <c:valAx>
        <c:axId val="71190400"/>
        <c:scaling>
          <c:orientation val="minMax"/>
          <c:max val="70"/>
          <c:min val="0"/>
        </c:scaling>
        <c:axPos val="l"/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1188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011966-5D7F-4A35-B0C1-89150123723C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47DECC68-AE32-4ADE-8F7F-45288C216778}">
      <dgm:prSet phldrT="[Text]"/>
      <dgm:spPr/>
      <dgm:t>
        <a:bodyPr/>
        <a:lstStyle/>
        <a:p>
          <a:r>
            <a:rPr lang="ru-RU"/>
            <a:t>Общая выборка </a:t>
          </a:r>
          <a:r>
            <a:rPr lang="en-US"/>
            <a:t>N=400</a:t>
          </a:r>
        </a:p>
      </dgm:t>
    </dgm:pt>
    <dgm:pt modelId="{E8224513-FBF6-4454-9A8C-1B7E0A4F2932}" type="parTrans" cxnId="{A9F02BDF-1283-46D9-B7EB-4CBFA7F57F98}">
      <dgm:prSet/>
      <dgm:spPr/>
      <dgm:t>
        <a:bodyPr/>
        <a:lstStyle/>
        <a:p>
          <a:endParaRPr lang="en-US"/>
        </a:p>
      </dgm:t>
    </dgm:pt>
    <dgm:pt modelId="{E5C85DEF-0B37-4EFF-801F-84AB6D84B20B}" type="sibTrans" cxnId="{A9F02BDF-1283-46D9-B7EB-4CBFA7F57F98}">
      <dgm:prSet/>
      <dgm:spPr/>
      <dgm:t>
        <a:bodyPr/>
        <a:lstStyle/>
        <a:p>
          <a:endParaRPr lang="en-US"/>
        </a:p>
      </dgm:t>
    </dgm:pt>
    <dgm:pt modelId="{9F1FC734-05C3-4A75-A05A-399BDEEA6A35}">
      <dgm:prSet phldrT="[Text]"/>
      <dgm:spPr/>
      <dgm:t>
        <a:bodyPr/>
        <a:lstStyle/>
        <a:p>
          <a:r>
            <a:rPr lang="uk-UA"/>
            <a:t>Пациент</a:t>
          </a:r>
          <a:r>
            <a:rPr lang="ru-RU"/>
            <a:t>ы субсидируемых сайтов </a:t>
          </a:r>
          <a:r>
            <a:rPr lang="en-US"/>
            <a:t>n=200</a:t>
          </a:r>
        </a:p>
      </dgm:t>
    </dgm:pt>
    <dgm:pt modelId="{3A1E6A39-1138-4AC7-BD2F-C24BBB95CF61}" type="parTrans" cxnId="{58059650-C09D-4FB6-8D8D-02598DB982A2}">
      <dgm:prSet/>
      <dgm:spPr/>
      <dgm:t>
        <a:bodyPr/>
        <a:lstStyle/>
        <a:p>
          <a:endParaRPr lang="en-US"/>
        </a:p>
      </dgm:t>
    </dgm:pt>
    <dgm:pt modelId="{0595FEBF-B01A-427C-8C28-E9A742895811}" type="sibTrans" cxnId="{58059650-C09D-4FB6-8D8D-02598DB982A2}">
      <dgm:prSet/>
      <dgm:spPr/>
      <dgm:t>
        <a:bodyPr/>
        <a:lstStyle/>
        <a:p>
          <a:endParaRPr lang="en-US"/>
        </a:p>
      </dgm:t>
    </dgm:pt>
    <dgm:pt modelId="{B477BFF0-F398-432C-8980-228A6D1A6123}">
      <dgm:prSet phldrT="[Text]"/>
      <dgm:spPr/>
      <dgm:t>
        <a:bodyPr/>
        <a:lstStyle/>
        <a:p>
          <a:r>
            <a:rPr lang="ru-RU"/>
            <a:t>Метадон </a:t>
          </a:r>
          <a:r>
            <a:rPr lang="en-US"/>
            <a:t>n=100</a:t>
          </a:r>
        </a:p>
      </dgm:t>
    </dgm:pt>
    <dgm:pt modelId="{9CC18CCD-C628-45BC-B2C4-41268DFCCC06}" type="parTrans" cxnId="{8BEAAC2F-9E6A-4C44-BF88-40C05BD5868C}">
      <dgm:prSet/>
      <dgm:spPr/>
      <dgm:t>
        <a:bodyPr/>
        <a:lstStyle/>
        <a:p>
          <a:endParaRPr lang="en-US"/>
        </a:p>
      </dgm:t>
    </dgm:pt>
    <dgm:pt modelId="{CFE0B76E-24B6-4E62-8234-0A79C48CB101}" type="sibTrans" cxnId="{8BEAAC2F-9E6A-4C44-BF88-40C05BD5868C}">
      <dgm:prSet/>
      <dgm:spPr/>
      <dgm:t>
        <a:bodyPr/>
        <a:lstStyle/>
        <a:p>
          <a:endParaRPr lang="en-US"/>
        </a:p>
      </dgm:t>
    </dgm:pt>
    <dgm:pt modelId="{2F3B35C0-EECA-410E-B1DC-A94C62B4AD1C}">
      <dgm:prSet phldrT="[Text]"/>
      <dgm:spPr/>
      <dgm:t>
        <a:bodyPr/>
        <a:lstStyle/>
        <a:p>
          <a:r>
            <a:rPr lang="ru-RU"/>
            <a:t>Бупренорфин</a:t>
          </a:r>
          <a:r>
            <a:rPr lang="en-US"/>
            <a:t> n=100</a:t>
          </a:r>
        </a:p>
      </dgm:t>
    </dgm:pt>
    <dgm:pt modelId="{1DCA7DAC-ED34-4EAE-BDA2-939E4180D780}" type="parTrans" cxnId="{C0349879-402A-4C99-8B87-5E5FBC959115}">
      <dgm:prSet/>
      <dgm:spPr/>
      <dgm:t>
        <a:bodyPr/>
        <a:lstStyle/>
        <a:p>
          <a:endParaRPr lang="en-US"/>
        </a:p>
      </dgm:t>
    </dgm:pt>
    <dgm:pt modelId="{D14EF16C-1DC2-4795-88D6-AC5409DB7CB1}" type="sibTrans" cxnId="{C0349879-402A-4C99-8B87-5E5FBC959115}">
      <dgm:prSet/>
      <dgm:spPr/>
      <dgm:t>
        <a:bodyPr/>
        <a:lstStyle/>
        <a:p>
          <a:endParaRPr lang="en-US"/>
        </a:p>
      </dgm:t>
    </dgm:pt>
    <dgm:pt modelId="{33AB6354-4C95-4A8A-B363-2AC7DA38CB76}">
      <dgm:prSet phldrT="[Text]"/>
      <dgm:spPr/>
      <dgm:t>
        <a:bodyPr/>
        <a:lstStyle/>
        <a:p>
          <a:r>
            <a:rPr lang="uk-UA"/>
            <a:t>Пациент</a:t>
          </a:r>
          <a:r>
            <a:rPr lang="ru-RU"/>
            <a:t>ы частных сайтов </a:t>
          </a:r>
          <a:r>
            <a:rPr lang="en-US"/>
            <a:t>n=200</a:t>
          </a:r>
        </a:p>
      </dgm:t>
    </dgm:pt>
    <dgm:pt modelId="{74BB220A-2D6A-49CE-BF15-87A6B0D7EBC0}" type="parTrans" cxnId="{B728BA57-5EFC-433D-9C6E-93BD43A852F8}">
      <dgm:prSet/>
      <dgm:spPr/>
      <dgm:t>
        <a:bodyPr/>
        <a:lstStyle/>
        <a:p>
          <a:endParaRPr lang="en-US"/>
        </a:p>
      </dgm:t>
    </dgm:pt>
    <dgm:pt modelId="{E1794013-040D-409C-A272-7D152E77FB75}" type="sibTrans" cxnId="{B728BA57-5EFC-433D-9C6E-93BD43A852F8}">
      <dgm:prSet/>
      <dgm:spPr/>
      <dgm:t>
        <a:bodyPr/>
        <a:lstStyle/>
        <a:p>
          <a:endParaRPr lang="en-US"/>
        </a:p>
      </dgm:t>
    </dgm:pt>
    <dgm:pt modelId="{301FB48F-5DA7-4672-85A9-18F0F769CAA5}">
      <dgm:prSet phldrT="[Text]"/>
      <dgm:spPr/>
      <dgm:t>
        <a:bodyPr/>
        <a:lstStyle/>
        <a:p>
          <a:r>
            <a:rPr lang="ru-RU"/>
            <a:t>Метадон</a:t>
          </a:r>
          <a:r>
            <a:rPr lang="en-US"/>
            <a:t> n=100</a:t>
          </a:r>
          <a:r>
            <a:rPr lang="ru-RU"/>
            <a:t> </a:t>
          </a:r>
          <a:endParaRPr lang="en-US"/>
        </a:p>
      </dgm:t>
    </dgm:pt>
    <dgm:pt modelId="{47B5C635-32A5-43BF-91AC-3DDDAAB3D011}" type="parTrans" cxnId="{5B53A877-1FF6-489A-B541-8FC656ABF463}">
      <dgm:prSet/>
      <dgm:spPr/>
      <dgm:t>
        <a:bodyPr/>
        <a:lstStyle/>
        <a:p>
          <a:endParaRPr lang="en-US"/>
        </a:p>
      </dgm:t>
    </dgm:pt>
    <dgm:pt modelId="{2F90DA1F-A01B-4011-8112-9DF4B3306A41}" type="sibTrans" cxnId="{5B53A877-1FF6-489A-B541-8FC656ABF463}">
      <dgm:prSet/>
      <dgm:spPr/>
      <dgm:t>
        <a:bodyPr/>
        <a:lstStyle/>
        <a:p>
          <a:endParaRPr lang="en-US"/>
        </a:p>
      </dgm:t>
    </dgm:pt>
    <dgm:pt modelId="{CFBBE5AB-B205-4217-BB91-B3C1595652E8}">
      <dgm:prSet phldrT="[Text]"/>
      <dgm:spPr/>
      <dgm:t>
        <a:bodyPr/>
        <a:lstStyle/>
        <a:p>
          <a:r>
            <a:rPr lang="ru-RU" dirty="0" err="1"/>
            <a:t>Бупренорфин</a:t>
          </a:r>
          <a:r>
            <a:rPr lang="en-US" dirty="0"/>
            <a:t> n=100</a:t>
          </a:r>
        </a:p>
      </dgm:t>
    </dgm:pt>
    <dgm:pt modelId="{6F9AEEDC-2A9D-4B99-84E5-726D892C843E}" type="parTrans" cxnId="{7247919E-882D-4EBC-9682-2A59FBA91814}">
      <dgm:prSet/>
      <dgm:spPr/>
      <dgm:t>
        <a:bodyPr/>
        <a:lstStyle/>
        <a:p>
          <a:endParaRPr lang="en-US"/>
        </a:p>
      </dgm:t>
    </dgm:pt>
    <dgm:pt modelId="{05374F43-B93D-4903-9DCC-6FE004A2ABDC}" type="sibTrans" cxnId="{7247919E-882D-4EBC-9682-2A59FBA91814}">
      <dgm:prSet/>
      <dgm:spPr/>
      <dgm:t>
        <a:bodyPr/>
        <a:lstStyle/>
        <a:p>
          <a:endParaRPr lang="ru-RU"/>
        </a:p>
      </dgm:t>
    </dgm:pt>
    <dgm:pt modelId="{C077EF51-03C9-4DC9-8D51-BEFD146FD467}">
      <dgm:prSet phldrT="[Text]"/>
      <dgm:spPr/>
      <dgm:t>
        <a:bodyPr/>
        <a:lstStyle/>
        <a:p>
          <a:r>
            <a:rPr lang="uk-UA" dirty="0"/>
            <a:t>3 </a:t>
          </a:r>
          <a:r>
            <a:rPr lang="uk-UA" dirty="0" err="1"/>
            <a:t>формы</a:t>
          </a:r>
          <a:r>
            <a:rPr lang="uk-UA" dirty="0"/>
            <a:t>  </a:t>
          </a:r>
          <a:r>
            <a:rPr lang="uk-UA" dirty="0" err="1"/>
            <a:t>получения</a:t>
          </a:r>
          <a:r>
            <a:rPr lang="uk-UA" dirty="0"/>
            <a:t> </a:t>
          </a:r>
          <a:r>
            <a:rPr lang="uk-UA" dirty="0" err="1"/>
            <a:t>препарата</a:t>
          </a:r>
          <a:endParaRPr lang="en-US" dirty="0"/>
        </a:p>
      </dgm:t>
    </dgm:pt>
    <dgm:pt modelId="{9F161BDA-F43F-4191-94C7-04412FFD08A2}" type="parTrans" cxnId="{9BBF8896-8450-42A1-ABAC-E367CB5D2E6E}">
      <dgm:prSet/>
      <dgm:spPr/>
      <dgm:t>
        <a:bodyPr/>
        <a:lstStyle/>
        <a:p>
          <a:endParaRPr lang="en-US"/>
        </a:p>
      </dgm:t>
    </dgm:pt>
    <dgm:pt modelId="{284A9669-9E66-40CA-AB71-BDA0987827A8}" type="sibTrans" cxnId="{9BBF8896-8450-42A1-ABAC-E367CB5D2E6E}">
      <dgm:prSet/>
      <dgm:spPr/>
      <dgm:t>
        <a:bodyPr/>
        <a:lstStyle/>
        <a:p>
          <a:endParaRPr lang="ru-RU"/>
        </a:p>
      </dgm:t>
    </dgm:pt>
    <dgm:pt modelId="{A9344CC8-C6E2-4B9C-BD7D-BE49B7938F8D}">
      <dgm:prSet phldrT="[Text]"/>
      <dgm:spPr/>
      <dgm:t>
        <a:bodyPr/>
        <a:lstStyle/>
        <a:p>
          <a:r>
            <a:rPr lang="uk-UA" dirty="0"/>
            <a:t>3 </a:t>
          </a:r>
          <a:r>
            <a:rPr lang="uk-UA" dirty="0" err="1"/>
            <a:t>формы</a:t>
          </a:r>
          <a:r>
            <a:rPr lang="uk-UA" dirty="0"/>
            <a:t> </a:t>
          </a:r>
          <a:r>
            <a:rPr lang="uk-UA" dirty="0" err="1"/>
            <a:t>получения</a:t>
          </a:r>
          <a:r>
            <a:rPr lang="uk-UA" dirty="0"/>
            <a:t> </a:t>
          </a:r>
          <a:r>
            <a:rPr lang="uk-UA" dirty="0" err="1"/>
            <a:t>препарата</a:t>
          </a:r>
          <a:r>
            <a:rPr lang="uk-UA" dirty="0"/>
            <a:t> </a:t>
          </a:r>
          <a:endParaRPr lang="en-US" dirty="0"/>
        </a:p>
      </dgm:t>
    </dgm:pt>
    <dgm:pt modelId="{09AFF308-B88A-4008-915E-E2F5F202A560}" type="parTrans" cxnId="{3AE2F1DF-543E-4D4D-9BBD-BDE748A74347}">
      <dgm:prSet/>
      <dgm:spPr/>
      <dgm:t>
        <a:bodyPr/>
        <a:lstStyle/>
        <a:p>
          <a:endParaRPr lang="en-US"/>
        </a:p>
      </dgm:t>
    </dgm:pt>
    <dgm:pt modelId="{B61DBAF1-CFBD-483D-9D78-BF77D3221D7E}" type="sibTrans" cxnId="{3AE2F1DF-543E-4D4D-9BBD-BDE748A74347}">
      <dgm:prSet/>
      <dgm:spPr/>
      <dgm:t>
        <a:bodyPr/>
        <a:lstStyle/>
        <a:p>
          <a:endParaRPr lang="ru-RU"/>
        </a:p>
      </dgm:t>
    </dgm:pt>
    <dgm:pt modelId="{50A631BF-AB35-4314-8A90-B8BF9331DF84}">
      <dgm:prSet phldrT="[Text]"/>
      <dgm:spPr/>
      <dgm:t>
        <a:bodyPr/>
        <a:lstStyle/>
        <a:p>
          <a:r>
            <a:rPr lang="uk-UA" dirty="0"/>
            <a:t>3 </a:t>
          </a:r>
          <a:r>
            <a:rPr lang="uk-UA" dirty="0" err="1"/>
            <a:t>формы</a:t>
          </a:r>
          <a:r>
            <a:rPr lang="uk-UA" dirty="0"/>
            <a:t>  </a:t>
          </a:r>
          <a:r>
            <a:rPr lang="uk-UA" dirty="0" err="1"/>
            <a:t>получения</a:t>
          </a:r>
          <a:r>
            <a:rPr lang="uk-UA" dirty="0"/>
            <a:t> </a:t>
          </a:r>
          <a:r>
            <a:rPr lang="uk-UA" dirty="0" err="1"/>
            <a:t>препарата</a:t>
          </a:r>
          <a:endParaRPr lang="en-US" dirty="0"/>
        </a:p>
      </dgm:t>
    </dgm:pt>
    <dgm:pt modelId="{113076FC-A291-46A9-A278-7458F883F281}" type="parTrans" cxnId="{2B228817-1CDC-45B0-9982-0A734FF8FEA9}">
      <dgm:prSet/>
      <dgm:spPr/>
      <dgm:t>
        <a:bodyPr/>
        <a:lstStyle/>
        <a:p>
          <a:endParaRPr lang="en-US"/>
        </a:p>
      </dgm:t>
    </dgm:pt>
    <dgm:pt modelId="{D7950B78-F419-4FE5-B6EA-61D9D2B21D86}" type="sibTrans" cxnId="{2B228817-1CDC-45B0-9982-0A734FF8FEA9}">
      <dgm:prSet/>
      <dgm:spPr/>
      <dgm:t>
        <a:bodyPr/>
        <a:lstStyle/>
        <a:p>
          <a:endParaRPr lang="ru-RU"/>
        </a:p>
      </dgm:t>
    </dgm:pt>
    <dgm:pt modelId="{2D44B76A-B5DE-4B67-8ABA-A6F14980C075}">
      <dgm:prSet phldrT="[Text]"/>
      <dgm:spPr/>
      <dgm:t>
        <a:bodyPr/>
        <a:lstStyle/>
        <a:p>
          <a:r>
            <a:rPr lang="uk-UA" dirty="0"/>
            <a:t>3 </a:t>
          </a:r>
          <a:r>
            <a:rPr lang="uk-UA" dirty="0" err="1"/>
            <a:t>формы</a:t>
          </a:r>
          <a:r>
            <a:rPr lang="uk-UA" dirty="0"/>
            <a:t>  </a:t>
          </a:r>
          <a:r>
            <a:rPr lang="uk-UA" dirty="0" err="1"/>
            <a:t>получения</a:t>
          </a:r>
          <a:r>
            <a:rPr lang="uk-UA" dirty="0"/>
            <a:t> </a:t>
          </a:r>
          <a:r>
            <a:rPr lang="uk-UA" dirty="0" err="1"/>
            <a:t>препарата</a:t>
          </a:r>
          <a:endParaRPr lang="en-US" dirty="0"/>
        </a:p>
      </dgm:t>
    </dgm:pt>
    <dgm:pt modelId="{55383E7D-6D84-41CE-95F5-568088155E09}" type="parTrans" cxnId="{DDA17D34-4F37-4340-971D-421C24AB64DB}">
      <dgm:prSet/>
      <dgm:spPr/>
      <dgm:t>
        <a:bodyPr/>
        <a:lstStyle/>
        <a:p>
          <a:endParaRPr lang="en-US"/>
        </a:p>
      </dgm:t>
    </dgm:pt>
    <dgm:pt modelId="{58CB957D-80E7-4625-B043-7034758F1C80}" type="sibTrans" cxnId="{DDA17D34-4F37-4340-971D-421C24AB64DB}">
      <dgm:prSet/>
      <dgm:spPr/>
      <dgm:t>
        <a:bodyPr/>
        <a:lstStyle/>
        <a:p>
          <a:endParaRPr lang="ru-RU"/>
        </a:p>
      </dgm:t>
    </dgm:pt>
    <dgm:pt modelId="{AAC983F4-0C2A-4CBC-A94B-430275D06C86}" type="pres">
      <dgm:prSet presAssocID="{44011966-5D7F-4A35-B0C1-89150123723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73F6BD-B8B0-482F-9EA8-F01B9E8AC823}" type="pres">
      <dgm:prSet presAssocID="{47DECC68-AE32-4ADE-8F7F-45288C216778}" presName="root1" presStyleCnt="0"/>
      <dgm:spPr/>
    </dgm:pt>
    <dgm:pt modelId="{219A592F-9B0B-43CD-A217-914AF8A8F0B7}" type="pres">
      <dgm:prSet presAssocID="{47DECC68-AE32-4ADE-8F7F-45288C21677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423ECF-F8A3-487E-968B-0B4B4BE80922}" type="pres">
      <dgm:prSet presAssocID="{47DECC68-AE32-4ADE-8F7F-45288C216778}" presName="level2hierChild" presStyleCnt="0"/>
      <dgm:spPr/>
    </dgm:pt>
    <dgm:pt modelId="{1CD82BC4-B64F-4C81-B22F-9C9C98331939}" type="pres">
      <dgm:prSet presAssocID="{3A1E6A39-1138-4AC7-BD2F-C24BBB95CF61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9E3AA6C6-1D06-4C66-A273-48427D9F9906}" type="pres">
      <dgm:prSet presAssocID="{3A1E6A39-1138-4AC7-BD2F-C24BBB95CF61}" presName="connTx" presStyleLbl="parChTrans1D2" presStyleIdx="0" presStyleCnt="2"/>
      <dgm:spPr/>
      <dgm:t>
        <a:bodyPr/>
        <a:lstStyle/>
        <a:p>
          <a:endParaRPr lang="ru-RU"/>
        </a:p>
      </dgm:t>
    </dgm:pt>
    <dgm:pt modelId="{8C88E6CF-615C-40F2-90FF-CCB3CBBFCBCB}" type="pres">
      <dgm:prSet presAssocID="{9F1FC734-05C3-4A75-A05A-399BDEEA6A35}" presName="root2" presStyleCnt="0"/>
      <dgm:spPr/>
    </dgm:pt>
    <dgm:pt modelId="{ADB120C7-915D-49A9-B924-CC092B2B5527}" type="pres">
      <dgm:prSet presAssocID="{9F1FC734-05C3-4A75-A05A-399BDEEA6A35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D7BD01-304D-4AB2-A109-262C70801928}" type="pres">
      <dgm:prSet presAssocID="{9F1FC734-05C3-4A75-A05A-399BDEEA6A35}" presName="level3hierChild" presStyleCnt="0"/>
      <dgm:spPr/>
    </dgm:pt>
    <dgm:pt modelId="{69529D57-413C-48C7-BEE4-5371DE022D56}" type="pres">
      <dgm:prSet presAssocID="{9CC18CCD-C628-45BC-B2C4-41268DFCCC06}" presName="conn2-1" presStyleLbl="parChTrans1D3" presStyleIdx="0" presStyleCnt="4"/>
      <dgm:spPr/>
      <dgm:t>
        <a:bodyPr/>
        <a:lstStyle/>
        <a:p>
          <a:endParaRPr lang="ru-RU"/>
        </a:p>
      </dgm:t>
    </dgm:pt>
    <dgm:pt modelId="{FA520374-EFB3-41CD-A1DE-B606650EC480}" type="pres">
      <dgm:prSet presAssocID="{9CC18CCD-C628-45BC-B2C4-41268DFCCC06}" presName="connTx" presStyleLbl="parChTrans1D3" presStyleIdx="0" presStyleCnt="4"/>
      <dgm:spPr/>
      <dgm:t>
        <a:bodyPr/>
        <a:lstStyle/>
        <a:p>
          <a:endParaRPr lang="ru-RU"/>
        </a:p>
      </dgm:t>
    </dgm:pt>
    <dgm:pt modelId="{0B9E826C-A19F-4366-B7E8-CF10A6D679B2}" type="pres">
      <dgm:prSet presAssocID="{B477BFF0-F398-432C-8980-228A6D1A6123}" presName="root2" presStyleCnt="0"/>
      <dgm:spPr/>
    </dgm:pt>
    <dgm:pt modelId="{3ADB1AD6-68A6-43BB-8DF0-267CA88D8233}" type="pres">
      <dgm:prSet presAssocID="{B477BFF0-F398-432C-8980-228A6D1A6123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71A4A1-F807-4788-8628-10910CB2E867}" type="pres">
      <dgm:prSet presAssocID="{B477BFF0-F398-432C-8980-228A6D1A6123}" presName="level3hierChild" presStyleCnt="0"/>
      <dgm:spPr/>
    </dgm:pt>
    <dgm:pt modelId="{145FDA99-1B9A-41A4-A359-A45C6D4B9442}" type="pres">
      <dgm:prSet presAssocID="{09AFF308-B88A-4008-915E-E2F5F202A560}" presName="conn2-1" presStyleLbl="parChTrans1D4" presStyleIdx="0" presStyleCnt="4"/>
      <dgm:spPr/>
      <dgm:t>
        <a:bodyPr/>
        <a:lstStyle/>
        <a:p>
          <a:endParaRPr lang="ru-RU"/>
        </a:p>
      </dgm:t>
    </dgm:pt>
    <dgm:pt modelId="{B2513651-D610-4737-AF03-B0D31B00D374}" type="pres">
      <dgm:prSet presAssocID="{09AFF308-B88A-4008-915E-E2F5F202A560}" presName="connTx" presStyleLbl="parChTrans1D4" presStyleIdx="0" presStyleCnt="4"/>
      <dgm:spPr/>
      <dgm:t>
        <a:bodyPr/>
        <a:lstStyle/>
        <a:p>
          <a:endParaRPr lang="ru-RU"/>
        </a:p>
      </dgm:t>
    </dgm:pt>
    <dgm:pt modelId="{F7106F2D-3997-421E-90F8-AC1A853526D0}" type="pres">
      <dgm:prSet presAssocID="{A9344CC8-C6E2-4B9C-BD7D-BE49B7938F8D}" presName="root2" presStyleCnt="0"/>
      <dgm:spPr/>
    </dgm:pt>
    <dgm:pt modelId="{9B5F43CF-C91A-40D0-8B10-1F60FF352369}" type="pres">
      <dgm:prSet presAssocID="{A9344CC8-C6E2-4B9C-BD7D-BE49B7938F8D}" presName="LevelTwoTextNode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081194-FC31-4EB5-863D-F0233FE0A310}" type="pres">
      <dgm:prSet presAssocID="{A9344CC8-C6E2-4B9C-BD7D-BE49B7938F8D}" presName="level3hierChild" presStyleCnt="0"/>
      <dgm:spPr/>
    </dgm:pt>
    <dgm:pt modelId="{7A26E190-3DEB-4086-83D2-2A38D6F01492}" type="pres">
      <dgm:prSet presAssocID="{1DCA7DAC-ED34-4EAE-BDA2-939E4180D780}" presName="conn2-1" presStyleLbl="parChTrans1D3" presStyleIdx="1" presStyleCnt="4"/>
      <dgm:spPr/>
      <dgm:t>
        <a:bodyPr/>
        <a:lstStyle/>
        <a:p>
          <a:endParaRPr lang="ru-RU"/>
        </a:p>
      </dgm:t>
    </dgm:pt>
    <dgm:pt modelId="{33FB9877-0F37-45AF-8419-116CEFF4CCF2}" type="pres">
      <dgm:prSet presAssocID="{1DCA7DAC-ED34-4EAE-BDA2-939E4180D780}" presName="connTx" presStyleLbl="parChTrans1D3" presStyleIdx="1" presStyleCnt="4"/>
      <dgm:spPr/>
      <dgm:t>
        <a:bodyPr/>
        <a:lstStyle/>
        <a:p>
          <a:endParaRPr lang="ru-RU"/>
        </a:p>
      </dgm:t>
    </dgm:pt>
    <dgm:pt modelId="{A968EFAA-79E7-43C5-B6E2-1C70CC14E060}" type="pres">
      <dgm:prSet presAssocID="{2F3B35C0-EECA-410E-B1DC-A94C62B4AD1C}" presName="root2" presStyleCnt="0"/>
      <dgm:spPr/>
    </dgm:pt>
    <dgm:pt modelId="{F9B4E415-48EC-4B79-8325-3904F6445960}" type="pres">
      <dgm:prSet presAssocID="{2F3B35C0-EECA-410E-B1DC-A94C62B4AD1C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FBFE47-FF23-4AEE-B902-8CB1FE5AED92}" type="pres">
      <dgm:prSet presAssocID="{2F3B35C0-EECA-410E-B1DC-A94C62B4AD1C}" presName="level3hierChild" presStyleCnt="0"/>
      <dgm:spPr/>
    </dgm:pt>
    <dgm:pt modelId="{C7D40605-0634-48CD-8688-85F1CA559D40}" type="pres">
      <dgm:prSet presAssocID="{9F161BDA-F43F-4191-94C7-04412FFD08A2}" presName="conn2-1" presStyleLbl="parChTrans1D4" presStyleIdx="1" presStyleCnt="4"/>
      <dgm:spPr/>
      <dgm:t>
        <a:bodyPr/>
        <a:lstStyle/>
        <a:p>
          <a:endParaRPr lang="ru-RU"/>
        </a:p>
      </dgm:t>
    </dgm:pt>
    <dgm:pt modelId="{56AE8B52-6458-459F-AC9D-D877ED6839CA}" type="pres">
      <dgm:prSet presAssocID="{9F161BDA-F43F-4191-94C7-04412FFD08A2}" presName="connTx" presStyleLbl="parChTrans1D4" presStyleIdx="1" presStyleCnt="4"/>
      <dgm:spPr/>
      <dgm:t>
        <a:bodyPr/>
        <a:lstStyle/>
        <a:p>
          <a:endParaRPr lang="ru-RU"/>
        </a:p>
      </dgm:t>
    </dgm:pt>
    <dgm:pt modelId="{F7261230-81C8-4A0A-AFD1-5AEBF6E2A76F}" type="pres">
      <dgm:prSet presAssocID="{C077EF51-03C9-4DC9-8D51-BEFD146FD467}" presName="root2" presStyleCnt="0"/>
      <dgm:spPr/>
    </dgm:pt>
    <dgm:pt modelId="{74571532-1DE9-49DF-8A70-3232A12E07E4}" type="pres">
      <dgm:prSet presAssocID="{C077EF51-03C9-4DC9-8D51-BEFD146FD467}" presName="LevelTwoTextNode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C81D37-C592-45F7-BBEC-32F4CFC14FCD}" type="pres">
      <dgm:prSet presAssocID="{C077EF51-03C9-4DC9-8D51-BEFD146FD467}" presName="level3hierChild" presStyleCnt="0"/>
      <dgm:spPr/>
    </dgm:pt>
    <dgm:pt modelId="{38F3482E-B24A-4CE7-8E9F-7CD361F89F15}" type="pres">
      <dgm:prSet presAssocID="{74BB220A-2D6A-49CE-BF15-87A6B0D7EBC0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AFA27734-E339-4D42-AFB4-783D73A412D8}" type="pres">
      <dgm:prSet presAssocID="{74BB220A-2D6A-49CE-BF15-87A6B0D7EBC0}" presName="connTx" presStyleLbl="parChTrans1D2" presStyleIdx="1" presStyleCnt="2"/>
      <dgm:spPr/>
      <dgm:t>
        <a:bodyPr/>
        <a:lstStyle/>
        <a:p>
          <a:endParaRPr lang="ru-RU"/>
        </a:p>
      </dgm:t>
    </dgm:pt>
    <dgm:pt modelId="{3EDBD91B-1FAA-446D-AC90-C3E29E48EF19}" type="pres">
      <dgm:prSet presAssocID="{33AB6354-4C95-4A8A-B363-2AC7DA38CB76}" presName="root2" presStyleCnt="0"/>
      <dgm:spPr/>
    </dgm:pt>
    <dgm:pt modelId="{ED7A4759-7B31-4296-927A-9C9EAFD952E6}" type="pres">
      <dgm:prSet presAssocID="{33AB6354-4C95-4A8A-B363-2AC7DA38CB76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C984F8-CB93-48B8-88EA-8ADF12CA0D0A}" type="pres">
      <dgm:prSet presAssocID="{33AB6354-4C95-4A8A-B363-2AC7DA38CB76}" presName="level3hierChild" presStyleCnt="0"/>
      <dgm:spPr/>
    </dgm:pt>
    <dgm:pt modelId="{5E38369A-DC6A-49EC-B954-5CDEE4C247C8}" type="pres">
      <dgm:prSet presAssocID="{47B5C635-32A5-43BF-91AC-3DDDAAB3D011}" presName="conn2-1" presStyleLbl="parChTrans1D3" presStyleIdx="2" presStyleCnt="4"/>
      <dgm:spPr/>
      <dgm:t>
        <a:bodyPr/>
        <a:lstStyle/>
        <a:p>
          <a:endParaRPr lang="ru-RU"/>
        </a:p>
      </dgm:t>
    </dgm:pt>
    <dgm:pt modelId="{8CA76B4B-26D2-480E-921A-2231E580CB4B}" type="pres">
      <dgm:prSet presAssocID="{47B5C635-32A5-43BF-91AC-3DDDAAB3D011}" presName="connTx" presStyleLbl="parChTrans1D3" presStyleIdx="2" presStyleCnt="4"/>
      <dgm:spPr/>
      <dgm:t>
        <a:bodyPr/>
        <a:lstStyle/>
        <a:p>
          <a:endParaRPr lang="ru-RU"/>
        </a:p>
      </dgm:t>
    </dgm:pt>
    <dgm:pt modelId="{63A01797-BA83-44C4-86FD-B5F1329363AE}" type="pres">
      <dgm:prSet presAssocID="{301FB48F-5DA7-4672-85A9-18F0F769CAA5}" presName="root2" presStyleCnt="0"/>
      <dgm:spPr/>
    </dgm:pt>
    <dgm:pt modelId="{E1BB95AF-5FAF-4A5F-8365-927D075B2F7B}" type="pres">
      <dgm:prSet presAssocID="{301FB48F-5DA7-4672-85A9-18F0F769CAA5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205D89-878F-4940-8B04-71B5A433416F}" type="pres">
      <dgm:prSet presAssocID="{301FB48F-5DA7-4672-85A9-18F0F769CAA5}" presName="level3hierChild" presStyleCnt="0"/>
      <dgm:spPr/>
    </dgm:pt>
    <dgm:pt modelId="{E3A784D2-FC04-43F6-8704-A4DDEF66D448}" type="pres">
      <dgm:prSet presAssocID="{113076FC-A291-46A9-A278-7458F883F281}" presName="conn2-1" presStyleLbl="parChTrans1D4" presStyleIdx="2" presStyleCnt="4"/>
      <dgm:spPr/>
      <dgm:t>
        <a:bodyPr/>
        <a:lstStyle/>
        <a:p>
          <a:endParaRPr lang="ru-RU"/>
        </a:p>
      </dgm:t>
    </dgm:pt>
    <dgm:pt modelId="{42C55888-20EF-4107-B10B-D5B6FA8D2AF3}" type="pres">
      <dgm:prSet presAssocID="{113076FC-A291-46A9-A278-7458F883F281}" presName="connTx" presStyleLbl="parChTrans1D4" presStyleIdx="2" presStyleCnt="4"/>
      <dgm:spPr/>
      <dgm:t>
        <a:bodyPr/>
        <a:lstStyle/>
        <a:p>
          <a:endParaRPr lang="ru-RU"/>
        </a:p>
      </dgm:t>
    </dgm:pt>
    <dgm:pt modelId="{11237876-6C01-44FF-89CA-53AC4B851EC9}" type="pres">
      <dgm:prSet presAssocID="{50A631BF-AB35-4314-8A90-B8BF9331DF84}" presName="root2" presStyleCnt="0"/>
      <dgm:spPr/>
    </dgm:pt>
    <dgm:pt modelId="{7B341029-A592-44ED-889E-F9EFAA3F513F}" type="pres">
      <dgm:prSet presAssocID="{50A631BF-AB35-4314-8A90-B8BF9331DF84}" presName="LevelTwoTextNode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D87E18-4C85-4F5C-9E9A-2AACFE7CC754}" type="pres">
      <dgm:prSet presAssocID="{50A631BF-AB35-4314-8A90-B8BF9331DF84}" presName="level3hierChild" presStyleCnt="0"/>
      <dgm:spPr/>
    </dgm:pt>
    <dgm:pt modelId="{5532E9B5-2D23-4E25-BBEC-845616D8356C}" type="pres">
      <dgm:prSet presAssocID="{6F9AEEDC-2A9D-4B99-84E5-726D892C843E}" presName="conn2-1" presStyleLbl="parChTrans1D3" presStyleIdx="3" presStyleCnt="4"/>
      <dgm:spPr/>
      <dgm:t>
        <a:bodyPr/>
        <a:lstStyle/>
        <a:p>
          <a:endParaRPr lang="ru-RU"/>
        </a:p>
      </dgm:t>
    </dgm:pt>
    <dgm:pt modelId="{E6D8AFB2-757B-465A-ABB7-F194A48BD8B7}" type="pres">
      <dgm:prSet presAssocID="{6F9AEEDC-2A9D-4B99-84E5-726D892C843E}" presName="connTx" presStyleLbl="parChTrans1D3" presStyleIdx="3" presStyleCnt="4"/>
      <dgm:spPr/>
      <dgm:t>
        <a:bodyPr/>
        <a:lstStyle/>
        <a:p>
          <a:endParaRPr lang="ru-RU"/>
        </a:p>
      </dgm:t>
    </dgm:pt>
    <dgm:pt modelId="{F3C6FF29-CE28-4965-AC83-5654471BAFF3}" type="pres">
      <dgm:prSet presAssocID="{CFBBE5AB-B205-4217-BB91-B3C1595652E8}" presName="root2" presStyleCnt="0"/>
      <dgm:spPr/>
    </dgm:pt>
    <dgm:pt modelId="{CA265090-6F61-4258-A1C1-091EC7199C94}" type="pres">
      <dgm:prSet presAssocID="{CFBBE5AB-B205-4217-BB91-B3C1595652E8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E9D903-F7F9-42FB-B42B-17627C9DC22A}" type="pres">
      <dgm:prSet presAssocID="{CFBBE5AB-B205-4217-BB91-B3C1595652E8}" presName="level3hierChild" presStyleCnt="0"/>
      <dgm:spPr/>
    </dgm:pt>
    <dgm:pt modelId="{9379690B-6603-4245-8AC2-25798E99B71C}" type="pres">
      <dgm:prSet presAssocID="{55383E7D-6D84-41CE-95F5-568088155E09}" presName="conn2-1" presStyleLbl="parChTrans1D4" presStyleIdx="3" presStyleCnt="4"/>
      <dgm:spPr/>
      <dgm:t>
        <a:bodyPr/>
        <a:lstStyle/>
        <a:p>
          <a:endParaRPr lang="ru-RU"/>
        </a:p>
      </dgm:t>
    </dgm:pt>
    <dgm:pt modelId="{EDD9EB58-B0BD-46C7-B475-AD5E3805DB81}" type="pres">
      <dgm:prSet presAssocID="{55383E7D-6D84-41CE-95F5-568088155E09}" presName="connTx" presStyleLbl="parChTrans1D4" presStyleIdx="3" presStyleCnt="4"/>
      <dgm:spPr/>
      <dgm:t>
        <a:bodyPr/>
        <a:lstStyle/>
        <a:p>
          <a:endParaRPr lang="ru-RU"/>
        </a:p>
      </dgm:t>
    </dgm:pt>
    <dgm:pt modelId="{79390DF9-C18D-4E64-966C-B53343C5080E}" type="pres">
      <dgm:prSet presAssocID="{2D44B76A-B5DE-4B67-8ABA-A6F14980C075}" presName="root2" presStyleCnt="0"/>
      <dgm:spPr/>
    </dgm:pt>
    <dgm:pt modelId="{BD366613-0B1A-4960-9565-6FDABF74CB50}" type="pres">
      <dgm:prSet presAssocID="{2D44B76A-B5DE-4B67-8ABA-A6F14980C075}" presName="LevelTwoTextNode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CA64D2-0161-44D4-AF59-2D8ABD008638}" type="pres">
      <dgm:prSet presAssocID="{2D44B76A-B5DE-4B67-8ABA-A6F14980C075}" presName="level3hierChild" presStyleCnt="0"/>
      <dgm:spPr/>
    </dgm:pt>
  </dgm:ptLst>
  <dgm:cxnLst>
    <dgm:cxn modelId="{8EAD9F08-A1B7-4AAB-A961-B81AD3625C51}" type="presOf" srcId="{9CC18CCD-C628-45BC-B2C4-41268DFCCC06}" destId="{FA520374-EFB3-41CD-A1DE-B606650EC480}" srcOrd="1" destOrd="0" presId="urn:microsoft.com/office/officeart/2005/8/layout/hierarchy2"/>
    <dgm:cxn modelId="{B728BA57-5EFC-433D-9C6E-93BD43A852F8}" srcId="{47DECC68-AE32-4ADE-8F7F-45288C216778}" destId="{33AB6354-4C95-4A8A-B363-2AC7DA38CB76}" srcOrd="1" destOrd="0" parTransId="{74BB220A-2D6A-49CE-BF15-87A6B0D7EBC0}" sibTransId="{E1794013-040D-409C-A272-7D152E77FB75}"/>
    <dgm:cxn modelId="{0BFD8F40-C6A3-4779-BAC0-5C559490C33E}" type="presOf" srcId="{A9344CC8-C6E2-4B9C-BD7D-BE49B7938F8D}" destId="{9B5F43CF-C91A-40D0-8B10-1F60FF352369}" srcOrd="0" destOrd="0" presId="urn:microsoft.com/office/officeart/2005/8/layout/hierarchy2"/>
    <dgm:cxn modelId="{91CA5699-09AB-4A6F-871F-8C166ACF0291}" type="presOf" srcId="{1DCA7DAC-ED34-4EAE-BDA2-939E4180D780}" destId="{7A26E190-3DEB-4086-83D2-2A38D6F01492}" srcOrd="0" destOrd="0" presId="urn:microsoft.com/office/officeart/2005/8/layout/hierarchy2"/>
    <dgm:cxn modelId="{77846548-C3FA-4C8B-AD0C-6E131D925E2B}" type="presOf" srcId="{301FB48F-5DA7-4672-85A9-18F0F769CAA5}" destId="{E1BB95AF-5FAF-4A5F-8365-927D075B2F7B}" srcOrd="0" destOrd="0" presId="urn:microsoft.com/office/officeart/2005/8/layout/hierarchy2"/>
    <dgm:cxn modelId="{2B228817-1CDC-45B0-9982-0A734FF8FEA9}" srcId="{301FB48F-5DA7-4672-85A9-18F0F769CAA5}" destId="{50A631BF-AB35-4314-8A90-B8BF9331DF84}" srcOrd="0" destOrd="0" parTransId="{113076FC-A291-46A9-A278-7458F883F281}" sibTransId="{D7950B78-F419-4FE5-B6EA-61D9D2B21D86}"/>
    <dgm:cxn modelId="{C0349879-402A-4C99-8B87-5E5FBC959115}" srcId="{9F1FC734-05C3-4A75-A05A-399BDEEA6A35}" destId="{2F3B35C0-EECA-410E-B1DC-A94C62B4AD1C}" srcOrd="1" destOrd="0" parTransId="{1DCA7DAC-ED34-4EAE-BDA2-939E4180D780}" sibTransId="{D14EF16C-1DC2-4795-88D6-AC5409DB7CB1}"/>
    <dgm:cxn modelId="{8BEAAC2F-9E6A-4C44-BF88-40C05BD5868C}" srcId="{9F1FC734-05C3-4A75-A05A-399BDEEA6A35}" destId="{B477BFF0-F398-432C-8980-228A6D1A6123}" srcOrd="0" destOrd="0" parTransId="{9CC18CCD-C628-45BC-B2C4-41268DFCCC06}" sibTransId="{CFE0B76E-24B6-4E62-8234-0A79C48CB101}"/>
    <dgm:cxn modelId="{5B0FC5AA-5EAB-4912-8E88-339B6234A0FA}" type="presOf" srcId="{74BB220A-2D6A-49CE-BF15-87A6B0D7EBC0}" destId="{AFA27734-E339-4D42-AFB4-783D73A412D8}" srcOrd="1" destOrd="0" presId="urn:microsoft.com/office/officeart/2005/8/layout/hierarchy2"/>
    <dgm:cxn modelId="{90AB542D-211E-4010-AEF8-F4C4C5151E9D}" type="presOf" srcId="{09AFF308-B88A-4008-915E-E2F5F202A560}" destId="{145FDA99-1B9A-41A4-A359-A45C6D4B9442}" srcOrd="0" destOrd="0" presId="urn:microsoft.com/office/officeart/2005/8/layout/hierarchy2"/>
    <dgm:cxn modelId="{529C7027-06C1-4B2E-A55B-C2FD39BF1B63}" type="presOf" srcId="{2D44B76A-B5DE-4B67-8ABA-A6F14980C075}" destId="{BD366613-0B1A-4960-9565-6FDABF74CB50}" srcOrd="0" destOrd="0" presId="urn:microsoft.com/office/officeart/2005/8/layout/hierarchy2"/>
    <dgm:cxn modelId="{51287F4B-17A0-44DF-B445-E9C52E50E99E}" type="presOf" srcId="{47DECC68-AE32-4ADE-8F7F-45288C216778}" destId="{219A592F-9B0B-43CD-A217-914AF8A8F0B7}" srcOrd="0" destOrd="0" presId="urn:microsoft.com/office/officeart/2005/8/layout/hierarchy2"/>
    <dgm:cxn modelId="{902BBF42-3D20-484E-856B-E8DD51D1B901}" type="presOf" srcId="{3A1E6A39-1138-4AC7-BD2F-C24BBB95CF61}" destId="{1CD82BC4-B64F-4C81-B22F-9C9C98331939}" srcOrd="0" destOrd="0" presId="urn:microsoft.com/office/officeart/2005/8/layout/hierarchy2"/>
    <dgm:cxn modelId="{6C30567F-8B47-4E0B-B762-CC0F42D568EE}" type="presOf" srcId="{2F3B35C0-EECA-410E-B1DC-A94C62B4AD1C}" destId="{F9B4E415-48EC-4B79-8325-3904F6445960}" srcOrd="0" destOrd="0" presId="urn:microsoft.com/office/officeart/2005/8/layout/hierarchy2"/>
    <dgm:cxn modelId="{2617AD44-0B1F-4ACF-B221-787FF32217E1}" type="presOf" srcId="{6F9AEEDC-2A9D-4B99-84E5-726D892C843E}" destId="{E6D8AFB2-757B-465A-ABB7-F194A48BD8B7}" srcOrd="1" destOrd="0" presId="urn:microsoft.com/office/officeart/2005/8/layout/hierarchy2"/>
    <dgm:cxn modelId="{DDA17D34-4F37-4340-971D-421C24AB64DB}" srcId="{CFBBE5AB-B205-4217-BB91-B3C1595652E8}" destId="{2D44B76A-B5DE-4B67-8ABA-A6F14980C075}" srcOrd="0" destOrd="0" parTransId="{55383E7D-6D84-41CE-95F5-568088155E09}" sibTransId="{58CB957D-80E7-4625-B043-7034758F1C80}"/>
    <dgm:cxn modelId="{FCB58757-5C2B-4062-8148-BF89271A82A8}" type="presOf" srcId="{47B5C635-32A5-43BF-91AC-3DDDAAB3D011}" destId="{8CA76B4B-26D2-480E-921A-2231E580CB4B}" srcOrd="1" destOrd="0" presId="urn:microsoft.com/office/officeart/2005/8/layout/hierarchy2"/>
    <dgm:cxn modelId="{54CF6DEC-A28D-4A9C-9E06-E19E4BC6C52F}" type="presOf" srcId="{9F161BDA-F43F-4191-94C7-04412FFD08A2}" destId="{56AE8B52-6458-459F-AC9D-D877ED6839CA}" srcOrd="1" destOrd="0" presId="urn:microsoft.com/office/officeart/2005/8/layout/hierarchy2"/>
    <dgm:cxn modelId="{FE1F9949-53A2-440D-A93D-CA9E2AB53434}" type="presOf" srcId="{B477BFF0-F398-432C-8980-228A6D1A6123}" destId="{3ADB1AD6-68A6-43BB-8DF0-267CA88D8233}" srcOrd="0" destOrd="0" presId="urn:microsoft.com/office/officeart/2005/8/layout/hierarchy2"/>
    <dgm:cxn modelId="{7A0952FD-9C1A-44FD-8076-C50E9F5DA831}" type="presOf" srcId="{55383E7D-6D84-41CE-95F5-568088155E09}" destId="{EDD9EB58-B0BD-46C7-B475-AD5E3805DB81}" srcOrd="1" destOrd="0" presId="urn:microsoft.com/office/officeart/2005/8/layout/hierarchy2"/>
    <dgm:cxn modelId="{D74D9B70-BA2E-43A5-8B11-E1538A95732A}" type="presOf" srcId="{C077EF51-03C9-4DC9-8D51-BEFD146FD467}" destId="{74571532-1DE9-49DF-8A70-3232A12E07E4}" srcOrd="0" destOrd="0" presId="urn:microsoft.com/office/officeart/2005/8/layout/hierarchy2"/>
    <dgm:cxn modelId="{DFD6D501-6E20-47BA-88BE-CBE4595F7DD0}" type="presOf" srcId="{33AB6354-4C95-4A8A-B363-2AC7DA38CB76}" destId="{ED7A4759-7B31-4296-927A-9C9EAFD952E6}" srcOrd="0" destOrd="0" presId="urn:microsoft.com/office/officeart/2005/8/layout/hierarchy2"/>
    <dgm:cxn modelId="{8E781382-1D4A-475E-BD57-2AC853132A51}" type="presOf" srcId="{6F9AEEDC-2A9D-4B99-84E5-726D892C843E}" destId="{5532E9B5-2D23-4E25-BBEC-845616D8356C}" srcOrd="0" destOrd="0" presId="urn:microsoft.com/office/officeart/2005/8/layout/hierarchy2"/>
    <dgm:cxn modelId="{094F313D-3090-4C79-8CB6-CA0D7E4181E6}" type="presOf" srcId="{113076FC-A291-46A9-A278-7458F883F281}" destId="{E3A784D2-FC04-43F6-8704-A4DDEF66D448}" srcOrd="0" destOrd="0" presId="urn:microsoft.com/office/officeart/2005/8/layout/hierarchy2"/>
    <dgm:cxn modelId="{E3441482-7E13-4631-84F7-0C05926E30F1}" type="presOf" srcId="{3A1E6A39-1138-4AC7-BD2F-C24BBB95CF61}" destId="{9E3AA6C6-1D06-4C66-A273-48427D9F9906}" srcOrd="1" destOrd="0" presId="urn:microsoft.com/office/officeart/2005/8/layout/hierarchy2"/>
    <dgm:cxn modelId="{575A95A8-A0E1-4D07-BC5E-FC9152D363F9}" type="presOf" srcId="{CFBBE5AB-B205-4217-BB91-B3C1595652E8}" destId="{CA265090-6F61-4258-A1C1-091EC7199C94}" srcOrd="0" destOrd="0" presId="urn:microsoft.com/office/officeart/2005/8/layout/hierarchy2"/>
    <dgm:cxn modelId="{A40F58A5-F445-4AF8-BAF3-AA77C04EB9AB}" type="presOf" srcId="{9F1FC734-05C3-4A75-A05A-399BDEEA6A35}" destId="{ADB120C7-915D-49A9-B924-CC092B2B5527}" srcOrd="0" destOrd="0" presId="urn:microsoft.com/office/officeart/2005/8/layout/hierarchy2"/>
    <dgm:cxn modelId="{F6A03C1A-4499-4A79-AC33-73CD6B1469F8}" type="presOf" srcId="{9CC18CCD-C628-45BC-B2C4-41268DFCCC06}" destId="{69529D57-413C-48C7-BEE4-5371DE022D56}" srcOrd="0" destOrd="0" presId="urn:microsoft.com/office/officeart/2005/8/layout/hierarchy2"/>
    <dgm:cxn modelId="{45E6C8C2-76FF-4E23-A466-76125B1B53A8}" type="presOf" srcId="{9F161BDA-F43F-4191-94C7-04412FFD08A2}" destId="{C7D40605-0634-48CD-8688-85F1CA559D40}" srcOrd="0" destOrd="0" presId="urn:microsoft.com/office/officeart/2005/8/layout/hierarchy2"/>
    <dgm:cxn modelId="{85348344-B34E-432A-81AD-DF077261AACF}" type="presOf" srcId="{09AFF308-B88A-4008-915E-E2F5F202A560}" destId="{B2513651-D610-4737-AF03-B0D31B00D374}" srcOrd="1" destOrd="0" presId="urn:microsoft.com/office/officeart/2005/8/layout/hierarchy2"/>
    <dgm:cxn modelId="{C775D996-9D56-460E-89D5-CD53A521E03F}" type="presOf" srcId="{1DCA7DAC-ED34-4EAE-BDA2-939E4180D780}" destId="{33FB9877-0F37-45AF-8419-116CEFF4CCF2}" srcOrd="1" destOrd="0" presId="urn:microsoft.com/office/officeart/2005/8/layout/hierarchy2"/>
    <dgm:cxn modelId="{7247919E-882D-4EBC-9682-2A59FBA91814}" srcId="{33AB6354-4C95-4A8A-B363-2AC7DA38CB76}" destId="{CFBBE5AB-B205-4217-BB91-B3C1595652E8}" srcOrd="1" destOrd="0" parTransId="{6F9AEEDC-2A9D-4B99-84E5-726D892C843E}" sibTransId="{05374F43-B93D-4903-9DCC-6FE004A2ABDC}"/>
    <dgm:cxn modelId="{40A459EC-E14A-49DC-B6B5-8A1E5B65D2BF}" type="presOf" srcId="{44011966-5D7F-4A35-B0C1-89150123723C}" destId="{AAC983F4-0C2A-4CBC-A94B-430275D06C86}" srcOrd="0" destOrd="0" presId="urn:microsoft.com/office/officeart/2005/8/layout/hierarchy2"/>
    <dgm:cxn modelId="{C3C8F712-C60A-442A-9FB8-05DE67C5F2F1}" type="presOf" srcId="{55383E7D-6D84-41CE-95F5-568088155E09}" destId="{9379690B-6603-4245-8AC2-25798E99B71C}" srcOrd="0" destOrd="0" presId="urn:microsoft.com/office/officeart/2005/8/layout/hierarchy2"/>
    <dgm:cxn modelId="{FA5A8B5F-D71F-46BB-8C8E-E05855F80AFC}" type="presOf" srcId="{47B5C635-32A5-43BF-91AC-3DDDAAB3D011}" destId="{5E38369A-DC6A-49EC-B954-5CDEE4C247C8}" srcOrd="0" destOrd="0" presId="urn:microsoft.com/office/officeart/2005/8/layout/hierarchy2"/>
    <dgm:cxn modelId="{5B53A877-1FF6-489A-B541-8FC656ABF463}" srcId="{33AB6354-4C95-4A8A-B363-2AC7DA38CB76}" destId="{301FB48F-5DA7-4672-85A9-18F0F769CAA5}" srcOrd="0" destOrd="0" parTransId="{47B5C635-32A5-43BF-91AC-3DDDAAB3D011}" sibTransId="{2F90DA1F-A01B-4011-8112-9DF4B3306A41}"/>
    <dgm:cxn modelId="{B1574370-CFBE-42AC-A19F-6B17FB4E7E39}" type="presOf" srcId="{74BB220A-2D6A-49CE-BF15-87A6B0D7EBC0}" destId="{38F3482E-B24A-4CE7-8E9F-7CD361F89F15}" srcOrd="0" destOrd="0" presId="urn:microsoft.com/office/officeart/2005/8/layout/hierarchy2"/>
    <dgm:cxn modelId="{3AE2F1DF-543E-4D4D-9BBD-BDE748A74347}" srcId="{B477BFF0-F398-432C-8980-228A6D1A6123}" destId="{A9344CC8-C6E2-4B9C-BD7D-BE49B7938F8D}" srcOrd="0" destOrd="0" parTransId="{09AFF308-B88A-4008-915E-E2F5F202A560}" sibTransId="{B61DBAF1-CFBD-483D-9D78-BF77D3221D7E}"/>
    <dgm:cxn modelId="{2AC3EA0E-A6C1-41CA-A660-2F8997F46063}" type="presOf" srcId="{113076FC-A291-46A9-A278-7458F883F281}" destId="{42C55888-20EF-4107-B10B-D5B6FA8D2AF3}" srcOrd="1" destOrd="0" presId="urn:microsoft.com/office/officeart/2005/8/layout/hierarchy2"/>
    <dgm:cxn modelId="{58059650-C09D-4FB6-8D8D-02598DB982A2}" srcId="{47DECC68-AE32-4ADE-8F7F-45288C216778}" destId="{9F1FC734-05C3-4A75-A05A-399BDEEA6A35}" srcOrd="0" destOrd="0" parTransId="{3A1E6A39-1138-4AC7-BD2F-C24BBB95CF61}" sibTransId="{0595FEBF-B01A-427C-8C28-E9A742895811}"/>
    <dgm:cxn modelId="{47791D07-96C7-4FE1-A3D9-9275262A7816}" type="presOf" srcId="{50A631BF-AB35-4314-8A90-B8BF9331DF84}" destId="{7B341029-A592-44ED-889E-F9EFAA3F513F}" srcOrd="0" destOrd="0" presId="urn:microsoft.com/office/officeart/2005/8/layout/hierarchy2"/>
    <dgm:cxn modelId="{A9F02BDF-1283-46D9-B7EB-4CBFA7F57F98}" srcId="{44011966-5D7F-4A35-B0C1-89150123723C}" destId="{47DECC68-AE32-4ADE-8F7F-45288C216778}" srcOrd="0" destOrd="0" parTransId="{E8224513-FBF6-4454-9A8C-1B7E0A4F2932}" sibTransId="{E5C85DEF-0B37-4EFF-801F-84AB6D84B20B}"/>
    <dgm:cxn modelId="{9BBF8896-8450-42A1-ABAC-E367CB5D2E6E}" srcId="{2F3B35C0-EECA-410E-B1DC-A94C62B4AD1C}" destId="{C077EF51-03C9-4DC9-8D51-BEFD146FD467}" srcOrd="0" destOrd="0" parTransId="{9F161BDA-F43F-4191-94C7-04412FFD08A2}" sibTransId="{284A9669-9E66-40CA-AB71-BDA0987827A8}"/>
    <dgm:cxn modelId="{C0BC980B-8361-411C-9096-B66968B6F4B4}" type="presParOf" srcId="{AAC983F4-0C2A-4CBC-A94B-430275D06C86}" destId="{1273F6BD-B8B0-482F-9EA8-F01B9E8AC823}" srcOrd="0" destOrd="0" presId="urn:microsoft.com/office/officeart/2005/8/layout/hierarchy2"/>
    <dgm:cxn modelId="{98A59BDC-67A5-4DF1-B7FE-E00FA3B9505C}" type="presParOf" srcId="{1273F6BD-B8B0-482F-9EA8-F01B9E8AC823}" destId="{219A592F-9B0B-43CD-A217-914AF8A8F0B7}" srcOrd="0" destOrd="0" presId="urn:microsoft.com/office/officeart/2005/8/layout/hierarchy2"/>
    <dgm:cxn modelId="{FB5F8426-8F34-4D78-B093-C48B05BECE87}" type="presParOf" srcId="{1273F6BD-B8B0-482F-9EA8-F01B9E8AC823}" destId="{7B423ECF-F8A3-487E-968B-0B4B4BE80922}" srcOrd="1" destOrd="0" presId="urn:microsoft.com/office/officeart/2005/8/layout/hierarchy2"/>
    <dgm:cxn modelId="{08724094-6F19-4F6F-A9BB-83C968F267D5}" type="presParOf" srcId="{7B423ECF-F8A3-487E-968B-0B4B4BE80922}" destId="{1CD82BC4-B64F-4C81-B22F-9C9C98331939}" srcOrd="0" destOrd="0" presId="urn:microsoft.com/office/officeart/2005/8/layout/hierarchy2"/>
    <dgm:cxn modelId="{1D71A545-EA58-420D-B02C-2B923087024A}" type="presParOf" srcId="{1CD82BC4-B64F-4C81-B22F-9C9C98331939}" destId="{9E3AA6C6-1D06-4C66-A273-48427D9F9906}" srcOrd="0" destOrd="0" presId="urn:microsoft.com/office/officeart/2005/8/layout/hierarchy2"/>
    <dgm:cxn modelId="{5BDBE4A2-F5FE-4382-A6F4-BCB2EDE3C200}" type="presParOf" srcId="{7B423ECF-F8A3-487E-968B-0B4B4BE80922}" destId="{8C88E6CF-615C-40F2-90FF-CCB3CBBFCBCB}" srcOrd="1" destOrd="0" presId="urn:microsoft.com/office/officeart/2005/8/layout/hierarchy2"/>
    <dgm:cxn modelId="{227743AC-BD26-4FC0-8170-2D3E24F81D09}" type="presParOf" srcId="{8C88E6CF-615C-40F2-90FF-CCB3CBBFCBCB}" destId="{ADB120C7-915D-49A9-B924-CC092B2B5527}" srcOrd="0" destOrd="0" presId="urn:microsoft.com/office/officeart/2005/8/layout/hierarchy2"/>
    <dgm:cxn modelId="{D8DDD5CC-5BD0-41E9-B5AB-B520CEC15866}" type="presParOf" srcId="{8C88E6CF-615C-40F2-90FF-CCB3CBBFCBCB}" destId="{95D7BD01-304D-4AB2-A109-262C70801928}" srcOrd="1" destOrd="0" presId="urn:microsoft.com/office/officeart/2005/8/layout/hierarchy2"/>
    <dgm:cxn modelId="{6CC7F742-1B05-42A2-A9AF-00B3D4B64276}" type="presParOf" srcId="{95D7BD01-304D-4AB2-A109-262C70801928}" destId="{69529D57-413C-48C7-BEE4-5371DE022D56}" srcOrd="0" destOrd="0" presId="urn:microsoft.com/office/officeart/2005/8/layout/hierarchy2"/>
    <dgm:cxn modelId="{F06546E6-79C8-4C7D-ACA8-E5B6CC840D82}" type="presParOf" srcId="{69529D57-413C-48C7-BEE4-5371DE022D56}" destId="{FA520374-EFB3-41CD-A1DE-B606650EC480}" srcOrd="0" destOrd="0" presId="urn:microsoft.com/office/officeart/2005/8/layout/hierarchy2"/>
    <dgm:cxn modelId="{900F5D16-A124-49E6-A219-534C75C6496F}" type="presParOf" srcId="{95D7BD01-304D-4AB2-A109-262C70801928}" destId="{0B9E826C-A19F-4366-B7E8-CF10A6D679B2}" srcOrd="1" destOrd="0" presId="urn:microsoft.com/office/officeart/2005/8/layout/hierarchy2"/>
    <dgm:cxn modelId="{D0AE72FE-AF96-4786-88E2-ADFE47F517B1}" type="presParOf" srcId="{0B9E826C-A19F-4366-B7E8-CF10A6D679B2}" destId="{3ADB1AD6-68A6-43BB-8DF0-267CA88D8233}" srcOrd="0" destOrd="0" presId="urn:microsoft.com/office/officeart/2005/8/layout/hierarchy2"/>
    <dgm:cxn modelId="{0E4353F7-08A3-4C6E-8404-4D7641280436}" type="presParOf" srcId="{0B9E826C-A19F-4366-B7E8-CF10A6D679B2}" destId="{B871A4A1-F807-4788-8628-10910CB2E867}" srcOrd="1" destOrd="0" presId="urn:microsoft.com/office/officeart/2005/8/layout/hierarchy2"/>
    <dgm:cxn modelId="{6D5121F8-7B36-4F6D-A7E8-F0A037051F8E}" type="presParOf" srcId="{B871A4A1-F807-4788-8628-10910CB2E867}" destId="{145FDA99-1B9A-41A4-A359-A45C6D4B9442}" srcOrd="0" destOrd="0" presId="urn:microsoft.com/office/officeart/2005/8/layout/hierarchy2"/>
    <dgm:cxn modelId="{DFCD0332-9237-4025-8E71-8A7F3071D2F3}" type="presParOf" srcId="{145FDA99-1B9A-41A4-A359-A45C6D4B9442}" destId="{B2513651-D610-4737-AF03-B0D31B00D374}" srcOrd="0" destOrd="0" presId="urn:microsoft.com/office/officeart/2005/8/layout/hierarchy2"/>
    <dgm:cxn modelId="{4E0EC38A-16F4-4762-AB4F-B9929CF38C10}" type="presParOf" srcId="{B871A4A1-F807-4788-8628-10910CB2E867}" destId="{F7106F2D-3997-421E-90F8-AC1A853526D0}" srcOrd="1" destOrd="0" presId="urn:microsoft.com/office/officeart/2005/8/layout/hierarchy2"/>
    <dgm:cxn modelId="{AEDA1B32-9407-4BA4-A5F0-91E24D93F2EE}" type="presParOf" srcId="{F7106F2D-3997-421E-90F8-AC1A853526D0}" destId="{9B5F43CF-C91A-40D0-8B10-1F60FF352369}" srcOrd="0" destOrd="0" presId="urn:microsoft.com/office/officeart/2005/8/layout/hierarchy2"/>
    <dgm:cxn modelId="{76951A39-F80C-46A6-B247-468BA94D004D}" type="presParOf" srcId="{F7106F2D-3997-421E-90F8-AC1A853526D0}" destId="{90081194-FC31-4EB5-863D-F0233FE0A310}" srcOrd="1" destOrd="0" presId="urn:microsoft.com/office/officeart/2005/8/layout/hierarchy2"/>
    <dgm:cxn modelId="{B40AB651-E150-4162-AC42-253E9C19814C}" type="presParOf" srcId="{95D7BD01-304D-4AB2-A109-262C70801928}" destId="{7A26E190-3DEB-4086-83D2-2A38D6F01492}" srcOrd="2" destOrd="0" presId="urn:microsoft.com/office/officeart/2005/8/layout/hierarchy2"/>
    <dgm:cxn modelId="{85086A46-7155-4123-9EB6-CCA03059297E}" type="presParOf" srcId="{7A26E190-3DEB-4086-83D2-2A38D6F01492}" destId="{33FB9877-0F37-45AF-8419-116CEFF4CCF2}" srcOrd="0" destOrd="0" presId="urn:microsoft.com/office/officeart/2005/8/layout/hierarchy2"/>
    <dgm:cxn modelId="{9ACB8BE1-E21C-4DE7-91AC-168CA156159F}" type="presParOf" srcId="{95D7BD01-304D-4AB2-A109-262C70801928}" destId="{A968EFAA-79E7-43C5-B6E2-1C70CC14E060}" srcOrd="3" destOrd="0" presId="urn:microsoft.com/office/officeart/2005/8/layout/hierarchy2"/>
    <dgm:cxn modelId="{9EB316FE-5960-475E-90B3-CFE3AC8C167C}" type="presParOf" srcId="{A968EFAA-79E7-43C5-B6E2-1C70CC14E060}" destId="{F9B4E415-48EC-4B79-8325-3904F6445960}" srcOrd="0" destOrd="0" presId="urn:microsoft.com/office/officeart/2005/8/layout/hierarchy2"/>
    <dgm:cxn modelId="{C00A532A-67FF-4961-804B-58B40F40E2AE}" type="presParOf" srcId="{A968EFAA-79E7-43C5-B6E2-1C70CC14E060}" destId="{A8FBFE47-FF23-4AEE-B902-8CB1FE5AED92}" srcOrd="1" destOrd="0" presId="urn:microsoft.com/office/officeart/2005/8/layout/hierarchy2"/>
    <dgm:cxn modelId="{4B7C03E4-1327-4A3E-B576-F13EFF179941}" type="presParOf" srcId="{A8FBFE47-FF23-4AEE-B902-8CB1FE5AED92}" destId="{C7D40605-0634-48CD-8688-85F1CA559D40}" srcOrd="0" destOrd="0" presId="urn:microsoft.com/office/officeart/2005/8/layout/hierarchy2"/>
    <dgm:cxn modelId="{33A36302-0ADF-45FE-A867-D4E0FC70C722}" type="presParOf" srcId="{C7D40605-0634-48CD-8688-85F1CA559D40}" destId="{56AE8B52-6458-459F-AC9D-D877ED6839CA}" srcOrd="0" destOrd="0" presId="urn:microsoft.com/office/officeart/2005/8/layout/hierarchy2"/>
    <dgm:cxn modelId="{51DD6D23-820E-40F1-AE20-60F401F8D64C}" type="presParOf" srcId="{A8FBFE47-FF23-4AEE-B902-8CB1FE5AED92}" destId="{F7261230-81C8-4A0A-AFD1-5AEBF6E2A76F}" srcOrd="1" destOrd="0" presId="urn:microsoft.com/office/officeart/2005/8/layout/hierarchy2"/>
    <dgm:cxn modelId="{82DDA2F5-1E3A-4A8C-B2B0-667ECB42CE18}" type="presParOf" srcId="{F7261230-81C8-4A0A-AFD1-5AEBF6E2A76F}" destId="{74571532-1DE9-49DF-8A70-3232A12E07E4}" srcOrd="0" destOrd="0" presId="urn:microsoft.com/office/officeart/2005/8/layout/hierarchy2"/>
    <dgm:cxn modelId="{3BCB6A2E-15F8-44E7-9EAB-563E6F8061BF}" type="presParOf" srcId="{F7261230-81C8-4A0A-AFD1-5AEBF6E2A76F}" destId="{2AC81D37-C592-45F7-BBEC-32F4CFC14FCD}" srcOrd="1" destOrd="0" presId="urn:microsoft.com/office/officeart/2005/8/layout/hierarchy2"/>
    <dgm:cxn modelId="{66886E85-BA07-4473-A8A0-EFE17E3AC6D2}" type="presParOf" srcId="{7B423ECF-F8A3-487E-968B-0B4B4BE80922}" destId="{38F3482E-B24A-4CE7-8E9F-7CD361F89F15}" srcOrd="2" destOrd="0" presId="urn:microsoft.com/office/officeart/2005/8/layout/hierarchy2"/>
    <dgm:cxn modelId="{05A3A95B-753B-4F0A-B141-D08564869994}" type="presParOf" srcId="{38F3482E-B24A-4CE7-8E9F-7CD361F89F15}" destId="{AFA27734-E339-4D42-AFB4-783D73A412D8}" srcOrd="0" destOrd="0" presId="urn:microsoft.com/office/officeart/2005/8/layout/hierarchy2"/>
    <dgm:cxn modelId="{F8588BB2-C2F9-4EBC-BD66-F46181335F59}" type="presParOf" srcId="{7B423ECF-F8A3-487E-968B-0B4B4BE80922}" destId="{3EDBD91B-1FAA-446D-AC90-C3E29E48EF19}" srcOrd="3" destOrd="0" presId="urn:microsoft.com/office/officeart/2005/8/layout/hierarchy2"/>
    <dgm:cxn modelId="{F21C61D8-2E87-485A-8604-9236C2805031}" type="presParOf" srcId="{3EDBD91B-1FAA-446D-AC90-C3E29E48EF19}" destId="{ED7A4759-7B31-4296-927A-9C9EAFD952E6}" srcOrd="0" destOrd="0" presId="urn:microsoft.com/office/officeart/2005/8/layout/hierarchy2"/>
    <dgm:cxn modelId="{C52C14B4-A296-4026-8427-ADDD927B11B8}" type="presParOf" srcId="{3EDBD91B-1FAA-446D-AC90-C3E29E48EF19}" destId="{CBC984F8-CB93-48B8-88EA-8ADF12CA0D0A}" srcOrd="1" destOrd="0" presId="urn:microsoft.com/office/officeart/2005/8/layout/hierarchy2"/>
    <dgm:cxn modelId="{E960CC5F-636D-4CCD-972E-A1F4C7501780}" type="presParOf" srcId="{CBC984F8-CB93-48B8-88EA-8ADF12CA0D0A}" destId="{5E38369A-DC6A-49EC-B954-5CDEE4C247C8}" srcOrd="0" destOrd="0" presId="urn:microsoft.com/office/officeart/2005/8/layout/hierarchy2"/>
    <dgm:cxn modelId="{7CFC2082-AAB5-4BB6-AF03-28B663658C5C}" type="presParOf" srcId="{5E38369A-DC6A-49EC-B954-5CDEE4C247C8}" destId="{8CA76B4B-26D2-480E-921A-2231E580CB4B}" srcOrd="0" destOrd="0" presId="urn:microsoft.com/office/officeart/2005/8/layout/hierarchy2"/>
    <dgm:cxn modelId="{766AC018-26FD-4DC7-877A-B486CD1CFB8A}" type="presParOf" srcId="{CBC984F8-CB93-48B8-88EA-8ADF12CA0D0A}" destId="{63A01797-BA83-44C4-86FD-B5F1329363AE}" srcOrd="1" destOrd="0" presId="urn:microsoft.com/office/officeart/2005/8/layout/hierarchy2"/>
    <dgm:cxn modelId="{914B4484-8434-447C-9451-2B04C2514D02}" type="presParOf" srcId="{63A01797-BA83-44C4-86FD-B5F1329363AE}" destId="{E1BB95AF-5FAF-4A5F-8365-927D075B2F7B}" srcOrd="0" destOrd="0" presId="urn:microsoft.com/office/officeart/2005/8/layout/hierarchy2"/>
    <dgm:cxn modelId="{2013ECFA-EBBA-4842-B9BC-5DE117737B13}" type="presParOf" srcId="{63A01797-BA83-44C4-86FD-B5F1329363AE}" destId="{C6205D89-878F-4940-8B04-71B5A433416F}" srcOrd="1" destOrd="0" presId="urn:microsoft.com/office/officeart/2005/8/layout/hierarchy2"/>
    <dgm:cxn modelId="{0A9E0169-0BD9-444C-BAB2-2BCA09AF2383}" type="presParOf" srcId="{C6205D89-878F-4940-8B04-71B5A433416F}" destId="{E3A784D2-FC04-43F6-8704-A4DDEF66D448}" srcOrd="0" destOrd="0" presId="urn:microsoft.com/office/officeart/2005/8/layout/hierarchy2"/>
    <dgm:cxn modelId="{85B11AC4-A6C1-4D41-B5E4-917C8017C611}" type="presParOf" srcId="{E3A784D2-FC04-43F6-8704-A4DDEF66D448}" destId="{42C55888-20EF-4107-B10B-D5B6FA8D2AF3}" srcOrd="0" destOrd="0" presId="urn:microsoft.com/office/officeart/2005/8/layout/hierarchy2"/>
    <dgm:cxn modelId="{F19EF627-0539-4F19-8A30-5ACCACA71CF8}" type="presParOf" srcId="{C6205D89-878F-4940-8B04-71B5A433416F}" destId="{11237876-6C01-44FF-89CA-53AC4B851EC9}" srcOrd="1" destOrd="0" presId="urn:microsoft.com/office/officeart/2005/8/layout/hierarchy2"/>
    <dgm:cxn modelId="{B2106791-8311-4D27-B3AF-5A4540EBF3E6}" type="presParOf" srcId="{11237876-6C01-44FF-89CA-53AC4B851EC9}" destId="{7B341029-A592-44ED-889E-F9EFAA3F513F}" srcOrd="0" destOrd="0" presId="urn:microsoft.com/office/officeart/2005/8/layout/hierarchy2"/>
    <dgm:cxn modelId="{231C6DD1-1797-47E8-BF39-40B90D6C2426}" type="presParOf" srcId="{11237876-6C01-44FF-89CA-53AC4B851EC9}" destId="{81D87E18-4C85-4F5C-9E9A-2AACFE7CC754}" srcOrd="1" destOrd="0" presId="urn:microsoft.com/office/officeart/2005/8/layout/hierarchy2"/>
    <dgm:cxn modelId="{6ADEA634-6873-4902-98FB-9FD4151C7D25}" type="presParOf" srcId="{CBC984F8-CB93-48B8-88EA-8ADF12CA0D0A}" destId="{5532E9B5-2D23-4E25-BBEC-845616D8356C}" srcOrd="2" destOrd="0" presId="urn:microsoft.com/office/officeart/2005/8/layout/hierarchy2"/>
    <dgm:cxn modelId="{FCC0BB51-8751-4838-B7AE-43D11AE401A7}" type="presParOf" srcId="{5532E9B5-2D23-4E25-BBEC-845616D8356C}" destId="{E6D8AFB2-757B-465A-ABB7-F194A48BD8B7}" srcOrd="0" destOrd="0" presId="urn:microsoft.com/office/officeart/2005/8/layout/hierarchy2"/>
    <dgm:cxn modelId="{6463B0DF-1695-410F-A798-B24706C6BF92}" type="presParOf" srcId="{CBC984F8-CB93-48B8-88EA-8ADF12CA0D0A}" destId="{F3C6FF29-CE28-4965-AC83-5654471BAFF3}" srcOrd="3" destOrd="0" presId="urn:microsoft.com/office/officeart/2005/8/layout/hierarchy2"/>
    <dgm:cxn modelId="{1F94ACB5-4DD0-40A9-AF88-1F7729781FCD}" type="presParOf" srcId="{F3C6FF29-CE28-4965-AC83-5654471BAFF3}" destId="{CA265090-6F61-4258-A1C1-091EC7199C94}" srcOrd="0" destOrd="0" presId="urn:microsoft.com/office/officeart/2005/8/layout/hierarchy2"/>
    <dgm:cxn modelId="{355BE15A-9B75-4995-9E3E-4E60D189FB1E}" type="presParOf" srcId="{F3C6FF29-CE28-4965-AC83-5654471BAFF3}" destId="{31E9D903-F7F9-42FB-B42B-17627C9DC22A}" srcOrd="1" destOrd="0" presId="urn:microsoft.com/office/officeart/2005/8/layout/hierarchy2"/>
    <dgm:cxn modelId="{F65DF5CB-E95F-4F81-81B4-510E0FD63E20}" type="presParOf" srcId="{31E9D903-F7F9-42FB-B42B-17627C9DC22A}" destId="{9379690B-6603-4245-8AC2-25798E99B71C}" srcOrd="0" destOrd="0" presId="urn:microsoft.com/office/officeart/2005/8/layout/hierarchy2"/>
    <dgm:cxn modelId="{17F33ED4-2ABF-418F-8D4C-82FFFDA168F1}" type="presParOf" srcId="{9379690B-6603-4245-8AC2-25798E99B71C}" destId="{EDD9EB58-B0BD-46C7-B475-AD5E3805DB81}" srcOrd="0" destOrd="0" presId="urn:microsoft.com/office/officeart/2005/8/layout/hierarchy2"/>
    <dgm:cxn modelId="{27D02CC9-3299-483A-A9D3-96284C7FDEAA}" type="presParOf" srcId="{31E9D903-F7F9-42FB-B42B-17627C9DC22A}" destId="{79390DF9-C18D-4E64-966C-B53343C5080E}" srcOrd="1" destOrd="0" presId="urn:microsoft.com/office/officeart/2005/8/layout/hierarchy2"/>
    <dgm:cxn modelId="{83106BDC-1CA8-488A-AA42-52F21C7F9A88}" type="presParOf" srcId="{79390DF9-C18D-4E64-966C-B53343C5080E}" destId="{BD366613-0B1A-4960-9565-6FDABF74CB50}" srcOrd="0" destOrd="0" presId="urn:microsoft.com/office/officeart/2005/8/layout/hierarchy2"/>
    <dgm:cxn modelId="{05BC87F1-C8A4-43F8-B60D-0368EC369327}" type="presParOf" srcId="{79390DF9-C18D-4E64-966C-B53343C5080E}" destId="{FACA64D2-0161-44D4-AF59-2D8ABD00863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9A592F-9B0B-43CD-A217-914AF8A8F0B7}">
      <dsp:nvSpPr>
        <dsp:cNvPr id="0" name=""/>
        <dsp:cNvSpPr/>
      </dsp:nvSpPr>
      <dsp:spPr>
        <a:xfrm>
          <a:off x="894" y="1973495"/>
          <a:ext cx="1827530" cy="9137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/>
            <a:t>Общая выборка </a:t>
          </a:r>
          <a:r>
            <a:rPr lang="en-US" sz="1900" kern="1200"/>
            <a:t>N=400</a:t>
          </a:r>
        </a:p>
      </dsp:txBody>
      <dsp:txXfrm>
        <a:off x="894" y="1973495"/>
        <a:ext cx="1827530" cy="913765"/>
      </dsp:txXfrm>
    </dsp:sp>
    <dsp:sp modelId="{1CD82BC4-B64F-4C81-B22F-9C9C98331939}">
      <dsp:nvSpPr>
        <dsp:cNvPr id="0" name=""/>
        <dsp:cNvSpPr/>
      </dsp:nvSpPr>
      <dsp:spPr>
        <a:xfrm rot="18289469">
          <a:off x="1553887" y="1888044"/>
          <a:ext cx="1280087" cy="33837"/>
        </a:xfrm>
        <a:custGeom>
          <a:avLst/>
          <a:gdLst/>
          <a:ahLst/>
          <a:cxnLst/>
          <a:rect l="0" t="0" r="0" b="0"/>
          <a:pathLst>
            <a:path>
              <a:moveTo>
                <a:pt x="0" y="16918"/>
              </a:moveTo>
              <a:lnTo>
                <a:pt x="1280087" y="1691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8289469">
        <a:off x="2161929" y="1872961"/>
        <a:ext cx="64004" cy="64004"/>
      </dsp:txXfrm>
    </dsp:sp>
    <dsp:sp modelId="{ADB120C7-915D-49A9-B924-CC092B2B5527}">
      <dsp:nvSpPr>
        <dsp:cNvPr id="0" name=""/>
        <dsp:cNvSpPr/>
      </dsp:nvSpPr>
      <dsp:spPr>
        <a:xfrm>
          <a:off x="2559437" y="922665"/>
          <a:ext cx="1827530" cy="9137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/>
            <a:t>Пациент</a:t>
          </a:r>
          <a:r>
            <a:rPr lang="ru-RU" sz="1900" kern="1200"/>
            <a:t>ы субсидируемых сайтов </a:t>
          </a:r>
          <a:r>
            <a:rPr lang="en-US" sz="1900" kern="1200"/>
            <a:t>n=200</a:t>
          </a:r>
        </a:p>
      </dsp:txBody>
      <dsp:txXfrm>
        <a:off x="2559437" y="922665"/>
        <a:ext cx="1827530" cy="913765"/>
      </dsp:txXfrm>
    </dsp:sp>
    <dsp:sp modelId="{69529D57-413C-48C7-BEE4-5371DE022D56}">
      <dsp:nvSpPr>
        <dsp:cNvPr id="0" name=""/>
        <dsp:cNvSpPr/>
      </dsp:nvSpPr>
      <dsp:spPr>
        <a:xfrm rot="19457599">
          <a:off x="4302352" y="1099921"/>
          <a:ext cx="900244" cy="33837"/>
        </a:xfrm>
        <a:custGeom>
          <a:avLst/>
          <a:gdLst/>
          <a:ahLst/>
          <a:cxnLst/>
          <a:rect l="0" t="0" r="0" b="0"/>
          <a:pathLst>
            <a:path>
              <a:moveTo>
                <a:pt x="0" y="16918"/>
              </a:moveTo>
              <a:lnTo>
                <a:pt x="900244" y="1691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9457599">
        <a:off x="4729968" y="1094334"/>
        <a:ext cx="45012" cy="45012"/>
      </dsp:txXfrm>
    </dsp:sp>
    <dsp:sp modelId="{3ADB1AD6-68A6-43BB-8DF0-267CA88D8233}">
      <dsp:nvSpPr>
        <dsp:cNvPr id="0" name=""/>
        <dsp:cNvSpPr/>
      </dsp:nvSpPr>
      <dsp:spPr>
        <a:xfrm>
          <a:off x="5117980" y="397250"/>
          <a:ext cx="1827530" cy="9137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/>
            <a:t>Метадон </a:t>
          </a:r>
          <a:r>
            <a:rPr lang="en-US" sz="1900" kern="1200"/>
            <a:t>n=100</a:t>
          </a:r>
        </a:p>
      </dsp:txBody>
      <dsp:txXfrm>
        <a:off x="5117980" y="397250"/>
        <a:ext cx="1827530" cy="913765"/>
      </dsp:txXfrm>
    </dsp:sp>
    <dsp:sp modelId="{145FDA99-1B9A-41A4-A359-A45C6D4B9442}">
      <dsp:nvSpPr>
        <dsp:cNvPr id="0" name=""/>
        <dsp:cNvSpPr/>
      </dsp:nvSpPr>
      <dsp:spPr>
        <a:xfrm>
          <a:off x="6945511" y="837214"/>
          <a:ext cx="731012" cy="33837"/>
        </a:xfrm>
        <a:custGeom>
          <a:avLst/>
          <a:gdLst/>
          <a:ahLst/>
          <a:cxnLst/>
          <a:rect l="0" t="0" r="0" b="0"/>
          <a:pathLst>
            <a:path>
              <a:moveTo>
                <a:pt x="0" y="16918"/>
              </a:moveTo>
              <a:lnTo>
                <a:pt x="731012" y="1691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292742" y="835857"/>
        <a:ext cx="36550" cy="36550"/>
      </dsp:txXfrm>
    </dsp:sp>
    <dsp:sp modelId="{9B5F43CF-C91A-40D0-8B10-1F60FF352369}">
      <dsp:nvSpPr>
        <dsp:cNvPr id="0" name=""/>
        <dsp:cNvSpPr/>
      </dsp:nvSpPr>
      <dsp:spPr>
        <a:xfrm>
          <a:off x="7676523" y="397250"/>
          <a:ext cx="1827530" cy="9137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/>
            <a:t>3 </a:t>
          </a:r>
          <a:r>
            <a:rPr lang="uk-UA" sz="1900" kern="1200" dirty="0" err="1"/>
            <a:t>формы</a:t>
          </a:r>
          <a:r>
            <a:rPr lang="uk-UA" sz="1900" kern="1200" dirty="0"/>
            <a:t> </a:t>
          </a:r>
          <a:r>
            <a:rPr lang="uk-UA" sz="1900" kern="1200" dirty="0" err="1"/>
            <a:t>получения</a:t>
          </a:r>
          <a:r>
            <a:rPr lang="uk-UA" sz="1900" kern="1200" dirty="0"/>
            <a:t> </a:t>
          </a:r>
          <a:r>
            <a:rPr lang="uk-UA" sz="1900" kern="1200" dirty="0" err="1"/>
            <a:t>препарата</a:t>
          </a:r>
          <a:r>
            <a:rPr lang="uk-UA" sz="1900" kern="1200" dirty="0"/>
            <a:t> </a:t>
          </a:r>
          <a:endParaRPr lang="en-US" sz="1900" kern="1200" dirty="0"/>
        </a:p>
      </dsp:txBody>
      <dsp:txXfrm>
        <a:off x="7676523" y="397250"/>
        <a:ext cx="1827530" cy="913765"/>
      </dsp:txXfrm>
    </dsp:sp>
    <dsp:sp modelId="{7A26E190-3DEB-4086-83D2-2A38D6F01492}">
      <dsp:nvSpPr>
        <dsp:cNvPr id="0" name=""/>
        <dsp:cNvSpPr/>
      </dsp:nvSpPr>
      <dsp:spPr>
        <a:xfrm rot="2142401">
          <a:off x="4302352" y="1625336"/>
          <a:ext cx="900244" cy="33837"/>
        </a:xfrm>
        <a:custGeom>
          <a:avLst/>
          <a:gdLst/>
          <a:ahLst/>
          <a:cxnLst/>
          <a:rect l="0" t="0" r="0" b="0"/>
          <a:pathLst>
            <a:path>
              <a:moveTo>
                <a:pt x="0" y="16918"/>
              </a:moveTo>
              <a:lnTo>
                <a:pt x="900244" y="1691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2142401">
        <a:off x="4729968" y="1619749"/>
        <a:ext cx="45012" cy="45012"/>
      </dsp:txXfrm>
    </dsp:sp>
    <dsp:sp modelId="{F9B4E415-48EC-4B79-8325-3904F6445960}">
      <dsp:nvSpPr>
        <dsp:cNvPr id="0" name=""/>
        <dsp:cNvSpPr/>
      </dsp:nvSpPr>
      <dsp:spPr>
        <a:xfrm>
          <a:off x="5117980" y="1448080"/>
          <a:ext cx="1827530" cy="9137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/>
            <a:t>Бупренорфин</a:t>
          </a:r>
          <a:r>
            <a:rPr lang="en-US" sz="1900" kern="1200"/>
            <a:t> n=100</a:t>
          </a:r>
        </a:p>
      </dsp:txBody>
      <dsp:txXfrm>
        <a:off x="5117980" y="1448080"/>
        <a:ext cx="1827530" cy="913765"/>
      </dsp:txXfrm>
    </dsp:sp>
    <dsp:sp modelId="{C7D40605-0634-48CD-8688-85F1CA559D40}">
      <dsp:nvSpPr>
        <dsp:cNvPr id="0" name=""/>
        <dsp:cNvSpPr/>
      </dsp:nvSpPr>
      <dsp:spPr>
        <a:xfrm>
          <a:off x="6945511" y="1888044"/>
          <a:ext cx="731012" cy="33837"/>
        </a:xfrm>
        <a:custGeom>
          <a:avLst/>
          <a:gdLst/>
          <a:ahLst/>
          <a:cxnLst/>
          <a:rect l="0" t="0" r="0" b="0"/>
          <a:pathLst>
            <a:path>
              <a:moveTo>
                <a:pt x="0" y="16918"/>
              </a:moveTo>
              <a:lnTo>
                <a:pt x="731012" y="1691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292742" y="1886688"/>
        <a:ext cx="36550" cy="36550"/>
      </dsp:txXfrm>
    </dsp:sp>
    <dsp:sp modelId="{74571532-1DE9-49DF-8A70-3232A12E07E4}">
      <dsp:nvSpPr>
        <dsp:cNvPr id="0" name=""/>
        <dsp:cNvSpPr/>
      </dsp:nvSpPr>
      <dsp:spPr>
        <a:xfrm>
          <a:off x="7676523" y="1448080"/>
          <a:ext cx="1827530" cy="9137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/>
            <a:t>3 </a:t>
          </a:r>
          <a:r>
            <a:rPr lang="uk-UA" sz="1900" kern="1200" dirty="0" err="1"/>
            <a:t>формы</a:t>
          </a:r>
          <a:r>
            <a:rPr lang="uk-UA" sz="1900" kern="1200" dirty="0"/>
            <a:t>  </a:t>
          </a:r>
          <a:r>
            <a:rPr lang="uk-UA" sz="1900" kern="1200" dirty="0" err="1"/>
            <a:t>получения</a:t>
          </a:r>
          <a:r>
            <a:rPr lang="uk-UA" sz="1900" kern="1200" dirty="0"/>
            <a:t> </a:t>
          </a:r>
          <a:r>
            <a:rPr lang="uk-UA" sz="1900" kern="1200" dirty="0" err="1"/>
            <a:t>препарата</a:t>
          </a:r>
          <a:endParaRPr lang="en-US" sz="1900" kern="1200" dirty="0"/>
        </a:p>
      </dsp:txBody>
      <dsp:txXfrm>
        <a:off x="7676523" y="1448080"/>
        <a:ext cx="1827530" cy="913765"/>
      </dsp:txXfrm>
    </dsp:sp>
    <dsp:sp modelId="{38F3482E-B24A-4CE7-8E9F-7CD361F89F15}">
      <dsp:nvSpPr>
        <dsp:cNvPr id="0" name=""/>
        <dsp:cNvSpPr/>
      </dsp:nvSpPr>
      <dsp:spPr>
        <a:xfrm rot="3310531">
          <a:off x="1553887" y="2938874"/>
          <a:ext cx="1280087" cy="33837"/>
        </a:xfrm>
        <a:custGeom>
          <a:avLst/>
          <a:gdLst/>
          <a:ahLst/>
          <a:cxnLst/>
          <a:rect l="0" t="0" r="0" b="0"/>
          <a:pathLst>
            <a:path>
              <a:moveTo>
                <a:pt x="0" y="16918"/>
              </a:moveTo>
              <a:lnTo>
                <a:pt x="1280087" y="1691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3310531">
        <a:off x="2161929" y="2923791"/>
        <a:ext cx="64004" cy="64004"/>
      </dsp:txXfrm>
    </dsp:sp>
    <dsp:sp modelId="{ED7A4759-7B31-4296-927A-9C9EAFD952E6}">
      <dsp:nvSpPr>
        <dsp:cNvPr id="0" name=""/>
        <dsp:cNvSpPr/>
      </dsp:nvSpPr>
      <dsp:spPr>
        <a:xfrm>
          <a:off x="2559437" y="3024325"/>
          <a:ext cx="1827530" cy="9137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/>
            <a:t>Пациент</a:t>
          </a:r>
          <a:r>
            <a:rPr lang="ru-RU" sz="1900" kern="1200"/>
            <a:t>ы частных сайтов </a:t>
          </a:r>
          <a:r>
            <a:rPr lang="en-US" sz="1900" kern="1200"/>
            <a:t>n=200</a:t>
          </a:r>
        </a:p>
      </dsp:txBody>
      <dsp:txXfrm>
        <a:off x="2559437" y="3024325"/>
        <a:ext cx="1827530" cy="913765"/>
      </dsp:txXfrm>
    </dsp:sp>
    <dsp:sp modelId="{5E38369A-DC6A-49EC-B954-5CDEE4C247C8}">
      <dsp:nvSpPr>
        <dsp:cNvPr id="0" name=""/>
        <dsp:cNvSpPr/>
      </dsp:nvSpPr>
      <dsp:spPr>
        <a:xfrm rot="19457599">
          <a:off x="4302352" y="3201582"/>
          <a:ext cx="900244" cy="33837"/>
        </a:xfrm>
        <a:custGeom>
          <a:avLst/>
          <a:gdLst/>
          <a:ahLst/>
          <a:cxnLst/>
          <a:rect l="0" t="0" r="0" b="0"/>
          <a:pathLst>
            <a:path>
              <a:moveTo>
                <a:pt x="0" y="16918"/>
              </a:moveTo>
              <a:lnTo>
                <a:pt x="900244" y="1691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9457599">
        <a:off x="4729968" y="3195995"/>
        <a:ext cx="45012" cy="45012"/>
      </dsp:txXfrm>
    </dsp:sp>
    <dsp:sp modelId="{E1BB95AF-5FAF-4A5F-8365-927D075B2F7B}">
      <dsp:nvSpPr>
        <dsp:cNvPr id="0" name=""/>
        <dsp:cNvSpPr/>
      </dsp:nvSpPr>
      <dsp:spPr>
        <a:xfrm>
          <a:off x="5117980" y="2498910"/>
          <a:ext cx="1827530" cy="9137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/>
            <a:t>Метадон</a:t>
          </a:r>
          <a:r>
            <a:rPr lang="en-US" sz="1900" kern="1200"/>
            <a:t> n=100</a:t>
          </a:r>
          <a:r>
            <a:rPr lang="ru-RU" sz="1900" kern="1200"/>
            <a:t> </a:t>
          </a:r>
          <a:endParaRPr lang="en-US" sz="1900" kern="1200"/>
        </a:p>
      </dsp:txBody>
      <dsp:txXfrm>
        <a:off x="5117980" y="2498910"/>
        <a:ext cx="1827530" cy="913765"/>
      </dsp:txXfrm>
    </dsp:sp>
    <dsp:sp modelId="{E3A784D2-FC04-43F6-8704-A4DDEF66D448}">
      <dsp:nvSpPr>
        <dsp:cNvPr id="0" name=""/>
        <dsp:cNvSpPr/>
      </dsp:nvSpPr>
      <dsp:spPr>
        <a:xfrm>
          <a:off x="6945511" y="2938874"/>
          <a:ext cx="731012" cy="33837"/>
        </a:xfrm>
        <a:custGeom>
          <a:avLst/>
          <a:gdLst/>
          <a:ahLst/>
          <a:cxnLst/>
          <a:rect l="0" t="0" r="0" b="0"/>
          <a:pathLst>
            <a:path>
              <a:moveTo>
                <a:pt x="0" y="16918"/>
              </a:moveTo>
              <a:lnTo>
                <a:pt x="731012" y="1691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292742" y="2937518"/>
        <a:ext cx="36550" cy="36550"/>
      </dsp:txXfrm>
    </dsp:sp>
    <dsp:sp modelId="{7B341029-A592-44ED-889E-F9EFAA3F513F}">
      <dsp:nvSpPr>
        <dsp:cNvPr id="0" name=""/>
        <dsp:cNvSpPr/>
      </dsp:nvSpPr>
      <dsp:spPr>
        <a:xfrm>
          <a:off x="7676523" y="2498910"/>
          <a:ext cx="1827530" cy="9137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/>
            <a:t>3 </a:t>
          </a:r>
          <a:r>
            <a:rPr lang="uk-UA" sz="1900" kern="1200" dirty="0" err="1"/>
            <a:t>формы</a:t>
          </a:r>
          <a:r>
            <a:rPr lang="uk-UA" sz="1900" kern="1200" dirty="0"/>
            <a:t>  </a:t>
          </a:r>
          <a:r>
            <a:rPr lang="uk-UA" sz="1900" kern="1200" dirty="0" err="1"/>
            <a:t>получения</a:t>
          </a:r>
          <a:r>
            <a:rPr lang="uk-UA" sz="1900" kern="1200" dirty="0"/>
            <a:t> </a:t>
          </a:r>
          <a:r>
            <a:rPr lang="uk-UA" sz="1900" kern="1200" dirty="0" err="1"/>
            <a:t>препарата</a:t>
          </a:r>
          <a:endParaRPr lang="en-US" sz="1900" kern="1200" dirty="0"/>
        </a:p>
      </dsp:txBody>
      <dsp:txXfrm>
        <a:off x="7676523" y="2498910"/>
        <a:ext cx="1827530" cy="913765"/>
      </dsp:txXfrm>
    </dsp:sp>
    <dsp:sp modelId="{5532E9B5-2D23-4E25-BBEC-845616D8356C}">
      <dsp:nvSpPr>
        <dsp:cNvPr id="0" name=""/>
        <dsp:cNvSpPr/>
      </dsp:nvSpPr>
      <dsp:spPr>
        <a:xfrm rot="2142401">
          <a:off x="4302352" y="3726997"/>
          <a:ext cx="900244" cy="33837"/>
        </a:xfrm>
        <a:custGeom>
          <a:avLst/>
          <a:gdLst/>
          <a:ahLst/>
          <a:cxnLst/>
          <a:rect l="0" t="0" r="0" b="0"/>
          <a:pathLst>
            <a:path>
              <a:moveTo>
                <a:pt x="0" y="16918"/>
              </a:moveTo>
              <a:lnTo>
                <a:pt x="900244" y="1691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2142401">
        <a:off x="4729968" y="3721410"/>
        <a:ext cx="45012" cy="45012"/>
      </dsp:txXfrm>
    </dsp:sp>
    <dsp:sp modelId="{CA265090-6F61-4258-A1C1-091EC7199C94}">
      <dsp:nvSpPr>
        <dsp:cNvPr id="0" name=""/>
        <dsp:cNvSpPr/>
      </dsp:nvSpPr>
      <dsp:spPr>
        <a:xfrm>
          <a:off x="5117980" y="3549741"/>
          <a:ext cx="1827530" cy="9137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/>
            <a:t>Бупренорфин</a:t>
          </a:r>
          <a:r>
            <a:rPr lang="en-US" sz="1900" kern="1200" dirty="0"/>
            <a:t> n=100</a:t>
          </a:r>
        </a:p>
      </dsp:txBody>
      <dsp:txXfrm>
        <a:off x="5117980" y="3549741"/>
        <a:ext cx="1827530" cy="913765"/>
      </dsp:txXfrm>
    </dsp:sp>
    <dsp:sp modelId="{9379690B-6603-4245-8AC2-25798E99B71C}">
      <dsp:nvSpPr>
        <dsp:cNvPr id="0" name=""/>
        <dsp:cNvSpPr/>
      </dsp:nvSpPr>
      <dsp:spPr>
        <a:xfrm>
          <a:off x="6945511" y="3989704"/>
          <a:ext cx="731012" cy="33837"/>
        </a:xfrm>
        <a:custGeom>
          <a:avLst/>
          <a:gdLst/>
          <a:ahLst/>
          <a:cxnLst/>
          <a:rect l="0" t="0" r="0" b="0"/>
          <a:pathLst>
            <a:path>
              <a:moveTo>
                <a:pt x="0" y="16918"/>
              </a:moveTo>
              <a:lnTo>
                <a:pt x="731012" y="1691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292742" y="3988348"/>
        <a:ext cx="36550" cy="36550"/>
      </dsp:txXfrm>
    </dsp:sp>
    <dsp:sp modelId="{BD366613-0B1A-4960-9565-6FDABF74CB50}">
      <dsp:nvSpPr>
        <dsp:cNvPr id="0" name=""/>
        <dsp:cNvSpPr/>
      </dsp:nvSpPr>
      <dsp:spPr>
        <a:xfrm>
          <a:off x="7676523" y="3549741"/>
          <a:ext cx="1827530" cy="9137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/>
            <a:t>3 </a:t>
          </a:r>
          <a:r>
            <a:rPr lang="uk-UA" sz="1900" kern="1200" dirty="0" err="1"/>
            <a:t>формы</a:t>
          </a:r>
          <a:r>
            <a:rPr lang="uk-UA" sz="1900" kern="1200" dirty="0"/>
            <a:t>  </a:t>
          </a:r>
          <a:r>
            <a:rPr lang="uk-UA" sz="1900" kern="1200" dirty="0" err="1"/>
            <a:t>получения</a:t>
          </a:r>
          <a:r>
            <a:rPr lang="uk-UA" sz="1900" kern="1200" dirty="0"/>
            <a:t> </a:t>
          </a:r>
          <a:r>
            <a:rPr lang="uk-UA" sz="1900" kern="1200" dirty="0" err="1"/>
            <a:t>препарата</a:t>
          </a:r>
          <a:endParaRPr lang="en-US" sz="1900" kern="1200" dirty="0"/>
        </a:p>
      </dsp:txBody>
      <dsp:txXfrm>
        <a:off x="7676523" y="3549741"/>
        <a:ext cx="1827530" cy="9137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0.2597</cdr:x>
      <cdr:y>0.36203</cdr:y>
    </cdr:from>
    <cdr:to>
      <cdr:x>0.37099</cdr:x>
      <cdr:y>0.43136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1466850" y="1343025"/>
          <a:ext cx="6286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0.31067</cdr:x>
      <cdr:y>0.38842</cdr:y>
    </cdr:from>
    <cdr:to>
      <cdr:x>0.41859</cdr:x>
      <cdr:y>0.46264</cdr:y>
    </cdr:to>
    <cdr:sp macro="" textlink="">
      <cdr:nvSpPr>
        <cdr:cNvPr id="3" name="Text Box 2"/>
        <cdr:cNvSpPr txBox="1"/>
      </cdr:nvSpPr>
      <cdr:spPr>
        <a:xfrm xmlns:a="http://schemas.openxmlformats.org/drawingml/2006/main">
          <a:off x="3334144" y="2472172"/>
          <a:ext cx="1158216" cy="4723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dirty="0">
              <a:solidFill>
                <a:schemeClr val="tx1"/>
              </a:solidFill>
            </a:rPr>
            <a:t>n=47</a:t>
          </a:r>
        </a:p>
      </cdr:txBody>
    </cdr:sp>
  </cdr:relSizeAnchor>
  <cdr:relSizeAnchor xmlns:cdr="http://schemas.openxmlformats.org/drawingml/2006/chartDrawing">
    <cdr:from>
      <cdr:x>0.41991</cdr:x>
      <cdr:y>0.26091</cdr:y>
    </cdr:from>
    <cdr:to>
      <cdr:x>0.55144</cdr:x>
      <cdr:y>0.29172</cdr:y>
    </cdr:to>
    <cdr:sp macro="" textlink="">
      <cdr:nvSpPr>
        <cdr:cNvPr id="4" name="Right Brace 3"/>
        <cdr:cNvSpPr/>
      </cdr:nvSpPr>
      <cdr:spPr>
        <a:xfrm xmlns:a="http://schemas.openxmlformats.org/drawingml/2006/main" rot="16200000">
          <a:off x="2833058" y="668867"/>
          <a:ext cx="118247" cy="783266"/>
        </a:xfrm>
        <a:prstGeom xmlns:a="http://schemas.openxmlformats.org/drawingml/2006/main" prst="rightBrac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/>
        <a:p xmlns:a="http://schemas.openxmlformats.org/drawingml/2006/main">
          <a:pPr marL="0" marR="0" algn="ctr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en-US" sz="1100">
              <a:effectLst/>
              <a:ea typeface="Calibri" panose="020F0502020204030204" pitchFamily="34" charset="0"/>
              <a:cs typeface="Times New Roman" panose="02020603050405020304" pitchFamily="18" charset="0"/>
            </a:rPr>
            <a:t> </a:t>
          </a:r>
        </a:p>
      </cdr:txBody>
    </cdr:sp>
  </cdr:relSizeAnchor>
  <cdr:relSizeAnchor xmlns:cdr="http://schemas.openxmlformats.org/drawingml/2006/chartDrawing">
    <cdr:from>
      <cdr:x>0.44446</cdr:x>
      <cdr:y>0.18886</cdr:y>
    </cdr:from>
    <cdr:to>
      <cdr:x>0.52915</cdr:x>
      <cdr:y>0.2443</cdr:y>
    </cdr:to>
    <cdr:sp macro="" textlink="">
      <cdr:nvSpPr>
        <cdr:cNvPr id="5" name="Text Box 1"/>
        <cdr:cNvSpPr txBox="1"/>
      </cdr:nvSpPr>
      <cdr:spPr>
        <a:xfrm xmlns:a="http://schemas.openxmlformats.org/drawingml/2006/main">
          <a:off x="4769981" y="1202031"/>
          <a:ext cx="908924" cy="3528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>
              <a:solidFill>
                <a:schemeClr val="tx1"/>
              </a:solidFill>
            </a:rPr>
            <a:t>n=155</a:t>
          </a:r>
        </a:p>
      </cdr:txBody>
    </cdr:sp>
  </cdr:relSizeAnchor>
  <cdr:relSizeAnchor xmlns:cdr="http://schemas.openxmlformats.org/drawingml/2006/chartDrawing">
    <cdr:from>
      <cdr:x>0.58335</cdr:x>
      <cdr:y>0.3031</cdr:y>
    </cdr:from>
    <cdr:to>
      <cdr:x>0.69127</cdr:x>
      <cdr:y>0.35188</cdr:y>
    </cdr:to>
    <cdr:sp macro="" textlink="">
      <cdr:nvSpPr>
        <cdr:cNvPr id="6" name="Text Box 1"/>
        <cdr:cNvSpPr txBox="1"/>
      </cdr:nvSpPr>
      <cdr:spPr>
        <a:xfrm xmlns:a="http://schemas.openxmlformats.org/drawingml/2006/main">
          <a:off x="3187164" y="863808"/>
          <a:ext cx="589626" cy="139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>
              <a:solidFill>
                <a:schemeClr val="tx1"/>
              </a:solidFill>
            </a:rPr>
            <a:t>n=</a:t>
          </a:r>
          <a:r>
            <a:rPr lang="en-US" sz="2000" baseline="0" dirty="0">
              <a:solidFill>
                <a:schemeClr val="tx1"/>
              </a:solidFill>
            </a:rPr>
            <a:t> 90</a:t>
          </a:r>
          <a:endParaRPr lang="en-US" sz="20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0.74449</cdr:x>
      <cdr:y>0.28722</cdr:y>
    </cdr:from>
    <cdr:to>
      <cdr:x>0.85241</cdr:x>
      <cdr:y>0.336</cdr:y>
    </cdr:to>
    <cdr:sp macro="" textlink="">
      <cdr:nvSpPr>
        <cdr:cNvPr id="7" name="Text Box 1"/>
        <cdr:cNvSpPr txBox="1"/>
      </cdr:nvSpPr>
      <cdr:spPr>
        <a:xfrm xmlns:a="http://schemas.openxmlformats.org/drawingml/2006/main">
          <a:off x="7990000" y="1828072"/>
          <a:ext cx="1158216" cy="3104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>
              <a:solidFill>
                <a:schemeClr val="tx1"/>
              </a:solidFill>
            </a:rPr>
            <a:t>n=</a:t>
          </a:r>
          <a:r>
            <a:rPr lang="en-US" sz="2000" baseline="0" dirty="0">
              <a:solidFill>
                <a:schemeClr val="tx1"/>
              </a:solidFill>
            </a:rPr>
            <a:t> 77</a:t>
          </a:r>
          <a:endParaRPr lang="en-US" sz="20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0.88067</cdr:x>
      <cdr:y>0.39526</cdr:y>
    </cdr:from>
    <cdr:to>
      <cdr:x>0.9574</cdr:x>
      <cdr:y>0.45273</cdr:y>
    </cdr:to>
    <cdr:sp macro="" textlink="">
      <cdr:nvSpPr>
        <cdr:cNvPr id="8" name="Text Box 1"/>
        <cdr:cNvSpPr txBox="1"/>
      </cdr:nvSpPr>
      <cdr:spPr>
        <a:xfrm xmlns:a="http://schemas.openxmlformats.org/drawingml/2006/main">
          <a:off x="9451499" y="2515713"/>
          <a:ext cx="823470" cy="3657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>
              <a:solidFill>
                <a:schemeClr val="tx1"/>
              </a:solidFill>
            </a:rPr>
            <a:t>n=</a:t>
          </a:r>
          <a:r>
            <a:rPr lang="en-US" sz="2000" baseline="0" dirty="0">
              <a:solidFill>
                <a:schemeClr val="tx1"/>
              </a:solidFill>
            </a:rPr>
            <a:t> 7</a:t>
          </a:r>
          <a:endParaRPr lang="en-US" sz="20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0.27076</cdr:x>
      <cdr:y>0.47203</cdr:y>
    </cdr:from>
    <cdr:to>
      <cdr:x>0.40229</cdr:x>
      <cdr:y>0.50284</cdr:y>
    </cdr:to>
    <cdr:sp macro="" textlink="">
      <cdr:nvSpPr>
        <cdr:cNvPr id="9" name="Right Brace 3"/>
        <cdr:cNvSpPr/>
      </cdr:nvSpPr>
      <cdr:spPr>
        <a:xfrm xmlns:a="http://schemas.openxmlformats.org/drawingml/2006/main" rot="16200000">
          <a:off x="3513628" y="2396552"/>
          <a:ext cx="196096" cy="1411602"/>
        </a:xfrm>
        <a:prstGeom xmlns:a="http://schemas.openxmlformats.org/drawingml/2006/main" prst="rightBrac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algn="ctr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en-US" sz="1100">
              <a:effectLst/>
              <a:ea typeface="Calibri" panose="020F0502020204030204" pitchFamily="34" charset="0"/>
              <a:cs typeface="Times New Roman" panose="02020603050405020304" pitchFamily="18" charset="0"/>
            </a:rPr>
            <a:t> </a:t>
          </a:r>
        </a:p>
      </cdr:txBody>
    </cdr:sp>
  </cdr:relSizeAnchor>
  <cdr:relSizeAnchor xmlns:cdr="http://schemas.openxmlformats.org/drawingml/2006/chartDrawing">
    <cdr:from>
      <cdr:x>0.56438</cdr:x>
      <cdr:y>0.38321</cdr:y>
    </cdr:from>
    <cdr:to>
      <cdr:x>0.69591</cdr:x>
      <cdr:y>0.41402</cdr:y>
    </cdr:to>
    <cdr:sp macro="" textlink="">
      <cdr:nvSpPr>
        <cdr:cNvPr id="10" name="Right Brace 3"/>
        <cdr:cNvSpPr/>
      </cdr:nvSpPr>
      <cdr:spPr>
        <a:xfrm xmlns:a="http://schemas.openxmlformats.org/drawingml/2006/main" rot="16200000">
          <a:off x="3398900" y="776697"/>
          <a:ext cx="87805" cy="718619"/>
        </a:xfrm>
        <a:prstGeom xmlns:a="http://schemas.openxmlformats.org/drawingml/2006/main" prst="rightBrac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algn="ctr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en-US" sz="1100">
              <a:effectLst/>
              <a:ea typeface="Calibri" panose="020F0502020204030204" pitchFamily="34" charset="0"/>
              <a:cs typeface="Times New Roman" panose="02020603050405020304" pitchFamily="18" charset="0"/>
            </a:rPr>
            <a:t> </a:t>
          </a:r>
        </a:p>
      </cdr:txBody>
    </cdr:sp>
  </cdr:relSizeAnchor>
  <cdr:relSizeAnchor xmlns:cdr="http://schemas.openxmlformats.org/drawingml/2006/chartDrawing">
    <cdr:from>
      <cdr:x>0.71669</cdr:x>
      <cdr:y>0.37128</cdr:y>
    </cdr:from>
    <cdr:to>
      <cdr:x>0.84822</cdr:x>
      <cdr:y>0.40209</cdr:y>
    </cdr:to>
    <cdr:sp macro="" textlink="">
      <cdr:nvSpPr>
        <cdr:cNvPr id="11" name="Right Brace 3"/>
        <cdr:cNvSpPr/>
      </cdr:nvSpPr>
      <cdr:spPr>
        <a:xfrm xmlns:a="http://schemas.openxmlformats.org/drawingml/2006/main" rot="16200000">
          <a:off x="4231066" y="742689"/>
          <a:ext cx="87805" cy="718619"/>
        </a:xfrm>
        <a:prstGeom xmlns:a="http://schemas.openxmlformats.org/drawingml/2006/main" prst="rightBrac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algn="ctr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en-US" sz="1100">
              <a:effectLst/>
              <a:ea typeface="Calibri" panose="020F0502020204030204" pitchFamily="34" charset="0"/>
              <a:cs typeface="Times New Roman" panose="02020603050405020304" pitchFamily="18" charset="0"/>
            </a:rPr>
            <a:t> </a:t>
          </a:r>
        </a:p>
      </cdr:txBody>
    </cdr:sp>
  </cdr:relSizeAnchor>
  <cdr:relSizeAnchor xmlns:cdr="http://schemas.openxmlformats.org/drawingml/2006/chartDrawing">
    <cdr:from>
      <cdr:x>0.86091</cdr:x>
      <cdr:y>0.47466</cdr:y>
    </cdr:from>
    <cdr:to>
      <cdr:x>0.98245</cdr:x>
      <cdr:y>0.50938</cdr:y>
    </cdr:to>
    <cdr:sp macro="" textlink="">
      <cdr:nvSpPr>
        <cdr:cNvPr id="12" name="Right Brace 3"/>
        <cdr:cNvSpPr/>
      </cdr:nvSpPr>
      <cdr:spPr>
        <a:xfrm xmlns:a="http://schemas.openxmlformats.org/drawingml/2006/main" rot="16200000">
          <a:off x="4986148" y="1070177"/>
          <a:ext cx="98955" cy="664054"/>
        </a:xfrm>
        <a:prstGeom xmlns:a="http://schemas.openxmlformats.org/drawingml/2006/main" prst="rightBrac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algn="ctr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en-US" sz="1100">
              <a:effectLst/>
              <a:ea typeface="Calibri" panose="020F0502020204030204" pitchFamily="34" charset="0"/>
              <a:cs typeface="Times New Roman" panose="02020603050405020304" pitchFamily="18" charset="0"/>
            </a:rPr>
            <a:t> 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0.09524</cdr:x>
      <cdr:y>0.43955</cdr:y>
    </cdr:from>
    <cdr:to>
      <cdr:x>0.23773</cdr:x>
      <cdr:y>0.43955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xmlns="" id="{5C5CC7F3-6228-4431-A0C1-8F08A66980DC}"/>
            </a:ext>
          </a:extLst>
        </cdr:cNvPr>
        <cdr:cNvCxnSpPr/>
      </cdr:nvCxnSpPr>
      <cdr:spPr>
        <a:xfrm xmlns:a="http://schemas.openxmlformats.org/drawingml/2006/main">
          <a:off x="1023028" y="2407479"/>
          <a:ext cx="1530626" cy="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0.33406</cdr:x>
      <cdr:y>0.34357</cdr:y>
    </cdr:from>
    <cdr:to>
      <cdr:x>0.47655</cdr:x>
      <cdr:y>0.34357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xmlns="" id="{9D4FB417-0076-44B8-85F5-62BEF10B8FB2}"/>
            </a:ext>
          </a:extLst>
        </cdr:cNvPr>
        <cdr:cNvCxnSpPr/>
      </cdr:nvCxnSpPr>
      <cdr:spPr>
        <a:xfrm xmlns:a="http://schemas.openxmlformats.org/drawingml/2006/main">
          <a:off x="3588428" y="1881809"/>
          <a:ext cx="1530626" cy="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0.8073</cdr:x>
      <cdr:y>0.41636</cdr:y>
    </cdr:from>
    <cdr:to>
      <cdr:x>0.96036</cdr:x>
      <cdr:y>0.41636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xmlns="" id="{AE21EEC1-FC47-44CD-8859-72FDFDD5168C}"/>
            </a:ext>
          </a:extLst>
        </cdr:cNvPr>
        <cdr:cNvCxnSpPr/>
      </cdr:nvCxnSpPr>
      <cdr:spPr>
        <a:xfrm xmlns:a="http://schemas.openxmlformats.org/drawingml/2006/main">
          <a:off x="8671950" y="2280479"/>
          <a:ext cx="1644165" cy="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0.64494</cdr:x>
      <cdr:y>0.19513</cdr:y>
    </cdr:from>
    <cdr:to>
      <cdr:x>0.70003</cdr:x>
      <cdr:y>0.25991</cdr:y>
    </cdr:to>
    <cdr:sp macro="" textlink="">
      <cdr:nvSpPr>
        <cdr:cNvPr id="2" name="TextBox 7">
          <a:extLst xmlns:a="http://schemas.openxmlformats.org/drawingml/2006/main">
            <a:ext uri="{FF2B5EF4-FFF2-40B4-BE49-F238E27FC236}">
              <a16:creationId xmlns:a16="http://schemas.microsoft.com/office/drawing/2014/main" xmlns="" id="{FE6E6C97-84A1-4215-A884-1309002CD50B}"/>
            </a:ext>
          </a:extLst>
        </cdr:cNvPr>
        <cdr:cNvSpPr txBox="1"/>
      </cdr:nvSpPr>
      <cdr:spPr>
        <a:xfrm xmlns:a="http://schemas.openxmlformats.org/drawingml/2006/main">
          <a:off x="7504933" y="1112362"/>
          <a:ext cx="641023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dirty="0"/>
            <a:t>***</a:t>
          </a:r>
          <a:endParaRPr lang="en-US" dirty="0"/>
        </a:p>
      </cdr:txBody>
    </cdr:sp>
  </cdr:relSizeAnchor>
  <cdr:relSizeAnchor xmlns:cdr="http://schemas.openxmlformats.org/drawingml/2006/chartDrawing">
    <cdr:from>
      <cdr:x>0.88442</cdr:x>
      <cdr:y>0.19513</cdr:y>
    </cdr:from>
    <cdr:to>
      <cdr:x>0.93951</cdr:x>
      <cdr:y>0.25991</cdr:y>
    </cdr:to>
    <cdr:sp macro="" textlink="">
      <cdr:nvSpPr>
        <cdr:cNvPr id="3" name="TextBox 7">
          <a:extLst xmlns:a="http://schemas.openxmlformats.org/drawingml/2006/main">
            <a:ext uri="{FF2B5EF4-FFF2-40B4-BE49-F238E27FC236}">
              <a16:creationId xmlns:a16="http://schemas.microsoft.com/office/drawing/2014/main" xmlns="" id="{FE6E6C97-84A1-4215-A884-1309002CD50B}"/>
            </a:ext>
          </a:extLst>
        </cdr:cNvPr>
        <cdr:cNvSpPr txBox="1"/>
      </cdr:nvSpPr>
      <cdr:spPr>
        <a:xfrm xmlns:a="http://schemas.openxmlformats.org/drawingml/2006/main">
          <a:off x="10291675" y="1112362"/>
          <a:ext cx="641023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dirty="0"/>
            <a:t>***</a:t>
          </a:r>
          <a:endParaRPr lang="en-US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F757F-4E9A-4EB3-96C3-FF9FE4A57C95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5248FB-BAA5-4074-B129-0EF7C3588E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5397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5248FB-BAA5-4074-B129-0EF7C3588EB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7055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F1C268-A81F-4164-9D1E-D5F2A62896B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0434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F1C268-A81F-4164-9D1E-D5F2A62896B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88351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F1C268-A81F-4164-9D1E-D5F2A62896B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6021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F1C268-A81F-4164-9D1E-D5F2A62896B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88058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E07743-AC03-FF4B-A314-E1061A68B7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85F7FA1-BAB4-8248-A856-FE911FE68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07D6B82-7CB5-1F45-A27C-53B41846F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42D1E-1C3D-6C45-803C-9CBF51047B0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C506931-83BD-A24E-8F94-EA32E463E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1D5EC38-58F6-7C49-8EA8-7DC2C8D1A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A604-653B-7C40-AA31-60E1C7F759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3549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D6D54B-9E2F-E245-B9AD-2AF58A4C0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7BCAC4E-4616-914C-A5CA-0A6B0C1D79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45A1001-C684-AE46-A05F-920FEB657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42D1E-1C3D-6C45-803C-9CBF51047B0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BD7BAE9-61E1-0547-8C09-46E5AA206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BA58AF7-1BAB-A749-8BCD-0C9F54A02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A604-653B-7C40-AA31-60E1C7F759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5482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4795B7F-D737-664D-9D64-6007D7908F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018C623-704F-D140-8131-3AC51CC34E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DDCB0F8-781A-1745-94B0-F1FE060C5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42D1E-1C3D-6C45-803C-9CBF51047B0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9BE419F-E0E8-2B44-81C5-9488ADBBF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D78B4BA-6C2B-4241-BEBE-8C117ABC3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A604-653B-7C40-AA31-60E1C7F759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3188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D5E028-51DE-2243-A499-1AB60C3DB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6C0D12B-894F-9945-AAC7-4360818C8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639A42F-E415-314C-94D9-5B07849D1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42D1E-1C3D-6C45-803C-9CBF51047B0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19369A4-8F18-5349-896D-7F78AE48A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D31D471-6F25-CE45-8F4D-5ED21684B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A604-653B-7C40-AA31-60E1C7F759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0413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2FAA97-39E8-0642-B390-11EC89F08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19D1E91-D84F-0646-B937-AA8995EEA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59BCC3A-0F03-6345-BF3D-2FE77C1AF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42D1E-1C3D-6C45-803C-9CBF51047B0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58F1060-1D08-F341-BBA6-429C9F377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2054D7D-A569-914E-8A94-BCEC5EC7B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A604-653B-7C40-AA31-60E1C7F759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3345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3C3321-B002-7C4D-934F-0DDCDF576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580B5F9-7CBF-BD4C-8923-DDA40B1FDE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16D38C3-79EE-A24F-830A-B3437D26F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8A89152-AD8B-A348-8110-19609B316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42D1E-1C3D-6C45-803C-9CBF51047B0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113375B-B569-7442-94D5-6AAED8FC7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1C15E2E-126B-F64F-A387-08B29ECBC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A604-653B-7C40-AA31-60E1C7F759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2799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831350-8CB9-3444-8220-A066ABB1C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6722501-522E-8745-841A-2D79B2F12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04237C4-7E95-B14B-A279-C842ED859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12C5A4E-5D4B-9244-A2E6-D9F0DA223E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0A2A30A-EEE6-FD44-BFD6-05FF57AE6D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BD98668-5BCE-E240-9B7E-4AEEFA2C4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42D1E-1C3D-6C45-803C-9CBF51047B0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BFB7C44-8CFA-A34B-A4D9-8805E969F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442695D-B6AD-9146-9D89-E0D8D691C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A604-653B-7C40-AA31-60E1C7F759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3996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222D45-7EAE-1641-81E4-692EC4ABC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5D109F6-1EEC-AB43-9B6A-5823F0FCE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42D1E-1C3D-6C45-803C-9CBF51047B0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A7C760A-DFA2-EE45-A851-5C15D3EA0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A41FBBF-6478-8844-AF33-9A607884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A604-653B-7C40-AA31-60E1C7F759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1091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687A3C5-E2B8-B54A-955D-E1C4548B3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42D1E-1C3D-6C45-803C-9CBF51047B0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8EFE112-31C9-0740-885B-5D005A32B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C8AC6D4-870A-5E4A-9E4B-8DDDB050B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A604-653B-7C40-AA31-60E1C7F759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4247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9E83F4-0F09-5F4E-9671-DCD556602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774A9D4-1147-214B-8625-6867DEB21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629D2B3-9AAE-F14B-82FD-1B0D82F39E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62EEBC6-9D73-2A40-84EE-FA89A7948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42D1E-1C3D-6C45-803C-9CBF51047B0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B6E526E-3900-2743-A8B2-B7AC5A563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A94E383-EEED-1844-97C7-9564EE24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A604-653B-7C40-AA31-60E1C7F759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4198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A0D0E3-9103-0747-92DB-1B9E2CF7B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25ACA85-1EFB-4049-97EF-ABDA5F358C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AA1DE71-0DEB-7047-BC3C-C72B77E8A5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D96B60A-4089-D349-93F7-50A407A3A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42D1E-1C3D-6C45-803C-9CBF51047B0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B1C6E79-C5BC-1044-ACEA-A2A312AB6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4580DAA-1378-6840-9B4B-016B4C35A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A604-653B-7C40-AA31-60E1C7F759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0592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EC3B3A-4CDF-D644-9791-508E9897E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3995D49-92AE-064C-BAF4-E20EEB2F8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52D56D-E172-4546-A77D-C69DFC7E43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42D1E-1C3D-6C45-803C-9CBF51047B0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FF4423B-9301-1B4A-A693-3F8A050843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9B3C79D-2F45-CE44-9A4A-3A1235D72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1A604-653B-7C40-AA31-60E1C7F759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5927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284FC2-854E-3F48-B3D6-BF6AEC2B2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9937" y="20127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Удовлетворенность услугами ЗПТ в контексте качества жизни пациентов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7138C33-DBF8-E84A-91DD-59807BD09039}"/>
              </a:ext>
            </a:extLst>
          </p:cNvPr>
          <p:cNvSpPr txBox="1"/>
          <p:nvPr/>
        </p:nvSpPr>
        <p:spPr>
          <a:xfrm>
            <a:off x="630596" y="515687"/>
            <a:ext cx="1448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Support,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Research and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Development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Center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 descr="C:\Users\пк\Desktop\все важно все с рабочки\все папки ОЛЕГА\папка печать сапорт 2019\логотипі для футболок сапорт 19\1 (1)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989804" y="653068"/>
            <a:ext cx="1495646" cy="1062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motilek.com.ua/images/stories/DiC12.gif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643937" y="693445"/>
            <a:ext cx="1155940" cy="90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пк\Desktop\логотип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773065" y="693445"/>
            <a:ext cx="1328468" cy="924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Громадська організація &amp;quot;Клуб &amp;quot;Еней&amp;quot;"/>
          <p:cNvPicPr/>
          <p:nvPr/>
        </p:nvPicPr>
        <p:blipFill>
          <a:blip r:embed="rId5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158151" y="703605"/>
            <a:ext cx="1173192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RU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00163" y="653068"/>
            <a:ext cx="1588724" cy="92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5934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70A72E3F-2E9A-E14E-B2A7-D3F6B6270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51770764"/>
              </p:ext>
            </p:extLst>
          </p:nvPr>
        </p:nvGraphicFramePr>
        <p:xfrm>
          <a:off x="204777" y="209391"/>
          <a:ext cx="11904095" cy="643921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825202">
                  <a:extLst>
                    <a:ext uri="{9D8B030D-6E8A-4147-A177-3AD203B41FA5}">
                      <a16:colId xmlns:a16="http://schemas.microsoft.com/office/drawing/2014/main" xmlns="" val="1365794359"/>
                    </a:ext>
                  </a:extLst>
                </a:gridCol>
                <a:gridCol w="981042">
                  <a:extLst>
                    <a:ext uri="{9D8B030D-6E8A-4147-A177-3AD203B41FA5}">
                      <a16:colId xmlns:a16="http://schemas.microsoft.com/office/drawing/2014/main" xmlns="" val="1967274416"/>
                    </a:ext>
                  </a:extLst>
                </a:gridCol>
                <a:gridCol w="908356">
                  <a:extLst>
                    <a:ext uri="{9D8B030D-6E8A-4147-A177-3AD203B41FA5}">
                      <a16:colId xmlns:a16="http://schemas.microsoft.com/office/drawing/2014/main" xmlns="" val="2523886319"/>
                    </a:ext>
                  </a:extLst>
                </a:gridCol>
                <a:gridCol w="908356">
                  <a:extLst>
                    <a:ext uri="{9D8B030D-6E8A-4147-A177-3AD203B41FA5}">
                      <a16:colId xmlns:a16="http://schemas.microsoft.com/office/drawing/2014/main" xmlns="" val="2791212341"/>
                    </a:ext>
                  </a:extLst>
                </a:gridCol>
                <a:gridCol w="1737073">
                  <a:extLst>
                    <a:ext uri="{9D8B030D-6E8A-4147-A177-3AD203B41FA5}">
                      <a16:colId xmlns:a16="http://schemas.microsoft.com/office/drawing/2014/main" xmlns="" val="1479864338"/>
                    </a:ext>
                  </a:extLst>
                </a:gridCol>
                <a:gridCol w="594978">
                  <a:extLst>
                    <a:ext uri="{9D8B030D-6E8A-4147-A177-3AD203B41FA5}">
                      <a16:colId xmlns:a16="http://schemas.microsoft.com/office/drawing/2014/main" xmlns="" val="2173843712"/>
                    </a:ext>
                  </a:extLst>
                </a:gridCol>
                <a:gridCol w="1124881">
                  <a:extLst>
                    <a:ext uri="{9D8B030D-6E8A-4147-A177-3AD203B41FA5}">
                      <a16:colId xmlns:a16="http://schemas.microsoft.com/office/drawing/2014/main" xmlns="" val="2315398839"/>
                    </a:ext>
                  </a:extLst>
                </a:gridCol>
                <a:gridCol w="824207">
                  <a:extLst>
                    <a:ext uri="{9D8B030D-6E8A-4147-A177-3AD203B41FA5}">
                      <a16:colId xmlns:a16="http://schemas.microsoft.com/office/drawing/2014/main" xmlns="" val="2324050298"/>
                    </a:ext>
                  </a:extLst>
                </a:gridCol>
              </a:tblGrid>
              <a:tr h="6021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+mj-lt"/>
                        </a:rPr>
                        <a:t>Характеристики </a:t>
                      </a:r>
                      <a:r>
                        <a:rPr lang="uk-UA" sz="2400" b="1" dirty="0" err="1">
                          <a:effectLst/>
                          <a:latin typeface="+mj-lt"/>
                        </a:rPr>
                        <a:t>выборки</a:t>
                      </a:r>
                      <a:r>
                        <a:rPr lang="uk-UA" sz="2400" b="1" dirty="0">
                          <a:effectLst/>
                          <a:latin typeface="+mj-lt"/>
                        </a:rPr>
                        <a:t> </a:t>
                      </a:r>
                      <a:endParaRPr lang="ru-RU" sz="2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Вся выборка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>
                      <a:noFill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Пациенты субсидируемых сайтов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Пациенты частных сайтов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p-</a:t>
                      </a:r>
                      <a:r>
                        <a:rPr lang="ru-RU" sz="2000" dirty="0" err="1">
                          <a:effectLst/>
                        </a:rPr>
                        <a:t>value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34716381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N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N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N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679619346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376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178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47.3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198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52.7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4307676"/>
                  </a:ext>
                </a:extLst>
              </a:tr>
              <a:tr h="4130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Социально-демографические </a:t>
                      </a:r>
                      <a:r>
                        <a:rPr lang="ru-RU" sz="2000" dirty="0" err="1">
                          <a:effectLst/>
                        </a:rPr>
                        <a:t>хар-ки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773095533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Медианный возраст, (25%-75%)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32-39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33-40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31-39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0.073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2011939744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Женщины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118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31.4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29.8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32.8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0.524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384351016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Безработный/ая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127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33.8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67.0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37.6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60.0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30.3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0.133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4161296328"/>
                  </a:ext>
                </a:extLst>
              </a:tr>
              <a:tr h="539735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Получают пенсию по инвалидности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11.4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16.3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7.07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0.005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883812934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Препарат ЗПТ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0.720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2075385805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метадон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198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52.7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51.7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53.5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1483414012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бупренорфин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178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47.3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86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48.3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46.5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142700931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Употребление психоактивных веществ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1325263238"/>
                  </a:ext>
                </a:extLst>
              </a:tr>
              <a:tr h="60174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Употребляли наркотик инъекционн</a:t>
                      </a:r>
                      <a:r>
                        <a:rPr lang="uk-UA" sz="2000">
                          <a:effectLst/>
                        </a:rPr>
                        <a:t>о </a:t>
                      </a:r>
                      <a:r>
                        <a:rPr lang="ru-RU" sz="2000">
                          <a:effectLst/>
                        </a:rPr>
                        <a:t>за последний месяц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188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35.4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125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63.1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&lt;0.001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684126645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Медицинские характеристики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777069754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ВИЧ позитивный (</a:t>
                      </a:r>
                      <a:r>
                        <a:rPr lang="ru-RU" sz="2000" dirty="0" err="1">
                          <a:effectLst/>
                        </a:rPr>
                        <a:t>n</a:t>
                      </a:r>
                      <a:r>
                        <a:rPr lang="ru-RU" sz="2000" dirty="0">
                          <a:effectLst/>
                        </a:rPr>
                        <a:t>=331)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23.6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26.5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20.7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0.614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2444928275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Гепатит С позитивный (n=305)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177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58.0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65.4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50.3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0.044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103161363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История заключения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2280093359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Были в местах лишения свободы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133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35.4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76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42.7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28.8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0.005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27007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89634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70A72E3F-2E9A-E14E-B2A7-D3F6B6270B5F}"/>
              </a:ext>
            </a:extLst>
          </p:cNvPr>
          <p:cNvGraphicFramePr>
            <a:graphicFrameLocks noGrp="1"/>
          </p:cNvGraphicFramePr>
          <p:nvPr/>
        </p:nvGraphicFramePr>
        <p:xfrm>
          <a:off x="204777" y="209391"/>
          <a:ext cx="11904095" cy="643921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825202">
                  <a:extLst>
                    <a:ext uri="{9D8B030D-6E8A-4147-A177-3AD203B41FA5}">
                      <a16:colId xmlns:a16="http://schemas.microsoft.com/office/drawing/2014/main" xmlns="" val="1365794359"/>
                    </a:ext>
                  </a:extLst>
                </a:gridCol>
                <a:gridCol w="981042">
                  <a:extLst>
                    <a:ext uri="{9D8B030D-6E8A-4147-A177-3AD203B41FA5}">
                      <a16:colId xmlns:a16="http://schemas.microsoft.com/office/drawing/2014/main" xmlns="" val="1967274416"/>
                    </a:ext>
                  </a:extLst>
                </a:gridCol>
                <a:gridCol w="908356">
                  <a:extLst>
                    <a:ext uri="{9D8B030D-6E8A-4147-A177-3AD203B41FA5}">
                      <a16:colId xmlns:a16="http://schemas.microsoft.com/office/drawing/2014/main" xmlns="" val="2523886319"/>
                    </a:ext>
                  </a:extLst>
                </a:gridCol>
                <a:gridCol w="908356">
                  <a:extLst>
                    <a:ext uri="{9D8B030D-6E8A-4147-A177-3AD203B41FA5}">
                      <a16:colId xmlns:a16="http://schemas.microsoft.com/office/drawing/2014/main" xmlns="" val="2791212341"/>
                    </a:ext>
                  </a:extLst>
                </a:gridCol>
                <a:gridCol w="1737073">
                  <a:extLst>
                    <a:ext uri="{9D8B030D-6E8A-4147-A177-3AD203B41FA5}">
                      <a16:colId xmlns:a16="http://schemas.microsoft.com/office/drawing/2014/main" xmlns="" val="1479864338"/>
                    </a:ext>
                  </a:extLst>
                </a:gridCol>
                <a:gridCol w="594978">
                  <a:extLst>
                    <a:ext uri="{9D8B030D-6E8A-4147-A177-3AD203B41FA5}">
                      <a16:colId xmlns:a16="http://schemas.microsoft.com/office/drawing/2014/main" xmlns="" val="2173843712"/>
                    </a:ext>
                  </a:extLst>
                </a:gridCol>
                <a:gridCol w="1124881">
                  <a:extLst>
                    <a:ext uri="{9D8B030D-6E8A-4147-A177-3AD203B41FA5}">
                      <a16:colId xmlns:a16="http://schemas.microsoft.com/office/drawing/2014/main" xmlns="" val="2315398839"/>
                    </a:ext>
                  </a:extLst>
                </a:gridCol>
                <a:gridCol w="824207">
                  <a:extLst>
                    <a:ext uri="{9D8B030D-6E8A-4147-A177-3AD203B41FA5}">
                      <a16:colId xmlns:a16="http://schemas.microsoft.com/office/drawing/2014/main" xmlns="" val="2324050298"/>
                    </a:ext>
                  </a:extLst>
                </a:gridCol>
              </a:tblGrid>
              <a:tr h="6021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+mj-lt"/>
                        </a:rPr>
                        <a:t>Характеристики </a:t>
                      </a:r>
                      <a:r>
                        <a:rPr lang="uk-UA" sz="2400" b="1" dirty="0" err="1">
                          <a:effectLst/>
                          <a:latin typeface="+mj-lt"/>
                        </a:rPr>
                        <a:t>выборки</a:t>
                      </a:r>
                      <a:r>
                        <a:rPr lang="uk-UA" sz="2400" b="1" dirty="0">
                          <a:effectLst/>
                          <a:latin typeface="+mj-lt"/>
                        </a:rPr>
                        <a:t> </a:t>
                      </a:r>
                      <a:endParaRPr lang="ru-RU" sz="2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Вся выборка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>
                      <a:noFill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Пациенты субсидируемых сайтов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Пациенты частных сайтов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p-</a:t>
                      </a:r>
                      <a:r>
                        <a:rPr lang="ru-RU" sz="2000" dirty="0" err="1">
                          <a:effectLst/>
                        </a:rPr>
                        <a:t>value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34716381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N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N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N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679619346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376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178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47.3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198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52.7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4307676"/>
                  </a:ext>
                </a:extLst>
              </a:tr>
              <a:tr h="4130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Социально-демографические </a:t>
                      </a:r>
                      <a:r>
                        <a:rPr lang="ru-RU" sz="2000" dirty="0" err="1">
                          <a:effectLst/>
                        </a:rPr>
                        <a:t>хар-ки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773095533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Медианный возраст, (25%-75%)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32-39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33-40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31-39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0.073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2011939744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Женщины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118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31.4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29.8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32.8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0.524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384351016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Безработный/ая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127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33.8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67.0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37.6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60.0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30.3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0.133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4161296328"/>
                  </a:ext>
                </a:extLst>
              </a:tr>
              <a:tr h="539735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Получают пенсию по инвалидности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11.4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16.3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7.07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0.005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883812934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Препарат ЗПТ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0.720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2075385805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метадон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198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52.7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51.7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53.5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1483414012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бупренорфин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178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47.3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86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48.3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46.5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142700931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Употребление психоактивных веществ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1325263238"/>
                  </a:ext>
                </a:extLst>
              </a:tr>
              <a:tr h="60174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Употребляли наркотик инъекционн</a:t>
                      </a:r>
                      <a:r>
                        <a:rPr lang="uk-UA" sz="2000">
                          <a:effectLst/>
                        </a:rPr>
                        <a:t>о </a:t>
                      </a:r>
                      <a:r>
                        <a:rPr lang="ru-RU" sz="2000">
                          <a:effectLst/>
                        </a:rPr>
                        <a:t>за последний месяц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188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35.4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125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63.1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&lt;0.001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684126645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Медицинские характеристики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777069754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ВИЧ позитивный (</a:t>
                      </a:r>
                      <a:r>
                        <a:rPr lang="ru-RU" sz="2000" dirty="0" err="1">
                          <a:effectLst/>
                        </a:rPr>
                        <a:t>n</a:t>
                      </a:r>
                      <a:r>
                        <a:rPr lang="ru-RU" sz="2000" dirty="0">
                          <a:effectLst/>
                        </a:rPr>
                        <a:t>=331)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23.6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26.5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20.7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0.614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2444928275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Гепатит С позитивный (n=305)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177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58.0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65.4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50.3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0.044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103161363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История заключения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6" marR="29826" marT="0" marB="0"/>
                </a:tc>
                <a:extLst>
                  <a:ext uri="{0D108BD9-81ED-4DB2-BD59-A6C34878D82A}">
                    <a16:rowId xmlns:a16="http://schemas.microsoft.com/office/drawing/2014/main" xmlns="" val="2280093359"/>
                  </a:ext>
                </a:extLst>
              </a:tr>
              <a:tr h="30087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Были в местах лишения свободы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133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35.4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76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42.7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28.8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0.005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2700787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2E79CE1-E4D1-47CE-80D0-7AFBB768FF2C}"/>
              </a:ext>
            </a:extLst>
          </p:cNvPr>
          <p:cNvSpPr/>
          <p:nvPr/>
        </p:nvSpPr>
        <p:spPr>
          <a:xfrm>
            <a:off x="628073" y="2733964"/>
            <a:ext cx="11563927" cy="38792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90C0E83-BED3-4872-9856-54608569FDBD}"/>
              </a:ext>
            </a:extLst>
          </p:cNvPr>
          <p:cNvSpPr/>
          <p:nvPr/>
        </p:nvSpPr>
        <p:spPr>
          <a:xfrm>
            <a:off x="628073" y="4497322"/>
            <a:ext cx="11563927" cy="38792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0F14AF4-66CD-4B85-896F-7D47D89F25EE}"/>
              </a:ext>
            </a:extLst>
          </p:cNvPr>
          <p:cNvSpPr/>
          <p:nvPr/>
        </p:nvSpPr>
        <p:spPr>
          <a:xfrm>
            <a:off x="628071" y="5740400"/>
            <a:ext cx="11563927" cy="38792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2D06CC9-716A-41D4-A0EA-13208F2053B5}"/>
              </a:ext>
            </a:extLst>
          </p:cNvPr>
          <p:cNvSpPr/>
          <p:nvPr/>
        </p:nvSpPr>
        <p:spPr>
          <a:xfrm>
            <a:off x="628072" y="6326859"/>
            <a:ext cx="11563927" cy="38792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7944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xmlns="" id="{DB57E97A-358A-E740-A1F4-75B7F490AE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825960372"/>
              </p:ext>
            </p:extLst>
          </p:nvPr>
        </p:nvGraphicFramePr>
        <p:xfrm>
          <a:off x="1167063" y="1143000"/>
          <a:ext cx="9709484" cy="4752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7B8C673-DD6F-004F-AD4D-A64F75D72A42}"/>
              </a:ext>
            </a:extLst>
          </p:cNvPr>
          <p:cNvSpPr txBox="1"/>
          <p:nvPr/>
        </p:nvSpPr>
        <p:spPr>
          <a:xfrm>
            <a:off x="1287560" y="355085"/>
            <a:ext cx="9712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 Оценка услуги  ЗПТ и оценка качества жизни респондентом</a:t>
            </a:r>
            <a:r>
              <a:rPr lang="ru-RU" sz="2800" b="1" dirty="0">
                <a:effectLst/>
              </a:rPr>
              <a:t>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188046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7993D4C9-AD19-4E43-AA83-2036B79EB5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97277934"/>
              </p:ext>
            </p:extLst>
          </p:nvPr>
        </p:nvGraphicFramePr>
        <p:xfrm>
          <a:off x="421104" y="1227220"/>
          <a:ext cx="11494376" cy="5209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8921837-C5FF-C541-B446-DE938A3C85F3}"/>
              </a:ext>
            </a:extLst>
          </p:cNvPr>
          <p:cNvSpPr txBox="1"/>
          <p:nvPr/>
        </p:nvSpPr>
        <p:spPr>
          <a:xfrm>
            <a:off x="351451" y="421104"/>
            <a:ext cx="11840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Удовлетворенность физической средой сайта ЗПТ, услугой ЗПТ и состоянием</a:t>
            </a:r>
            <a:r>
              <a:rPr lang="ru-RU" sz="2400" dirty="0"/>
              <a:t> </a:t>
            </a:r>
            <a:r>
              <a:rPr lang="ru-RU" sz="2400" b="1" dirty="0"/>
              <a:t>здоровья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649861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5">
            <a:extLst>
              <a:ext uri="{FF2B5EF4-FFF2-40B4-BE49-F238E27FC236}">
                <a16:creationId xmlns:a16="http://schemas.microsoft.com/office/drawing/2014/main" xmlns="" id="{137A0DB2-8A51-4BA3-B968-EC36BFD088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585946181"/>
              </p:ext>
            </p:extLst>
          </p:nvPr>
        </p:nvGraphicFramePr>
        <p:xfrm>
          <a:off x="806114" y="1455822"/>
          <a:ext cx="10274969" cy="4247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96A11F5-525A-E649-A3BF-7A31985B28C6}"/>
              </a:ext>
            </a:extLst>
          </p:cNvPr>
          <p:cNvSpPr txBox="1"/>
          <p:nvPr/>
        </p:nvSpPr>
        <p:spPr>
          <a:xfrm>
            <a:off x="2367042" y="577515"/>
            <a:ext cx="7153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Оценка потребности в медицинской помощи и ЗПТ</a:t>
            </a:r>
            <a:r>
              <a:rPr lang="ru-RU" sz="2400" b="1" dirty="0">
                <a:effectLst/>
              </a:rPr>
              <a:t>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104659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6">
            <a:extLst>
              <a:ext uri="{FF2B5EF4-FFF2-40B4-BE49-F238E27FC236}">
                <a16:creationId xmlns:a16="http://schemas.microsoft.com/office/drawing/2014/main" xmlns="" id="{F854255E-36C4-44A5-BEE2-668AF0DA4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576231691"/>
              </p:ext>
            </p:extLst>
          </p:nvPr>
        </p:nvGraphicFramePr>
        <p:xfrm>
          <a:off x="240632" y="1082842"/>
          <a:ext cx="11598442" cy="5269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32FF6B5-C5E5-8E43-8B36-C2AE786ABA20}"/>
              </a:ext>
            </a:extLst>
          </p:cNvPr>
          <p:cNvSpPr txBox="1"/>
          <p:nvPr/>
        </p:nvSpPr>
        <p:spPr>
          <a:xfrm>
            <a:off x="1414388" y="397042"/>
            <a:ext cx="9508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Обобщенные данные по вопросам, относящимся к программам ЗПТ </a:t>
            </a:r>
          </a:p>
        </p:txBody>
      </p:sp>
    </p:spTree>
    <p:extLst>
      <p:ext uri="{BB962C8B-B14F-4D97-AF65-F5344CB8AC3E}">
        <p14:creationId xmlns:p14="http://schemas.microsoft.com/office/powerpoint/2010/main" xmlns="" val="2675726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6">
            <a:extLst>
              <a:ext uri="{FF2B5EF4-FFF2-40B4-BE49-F238E27FC236}">
                <a16:creationId xmlns:a16="http://schemas.microsoft.com/office/drawing/2014/main" xmlns="" id="{113E1768-D32F-434D-8F2B-A209B27BE8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557294361"/>
              </p:ext>
            </p:extLst>
          </p:nvPr>
        </p:nvGraphicFramePr>
        <p:xfrm>
          <a:off x="637674" y="228599"/>
          <a:ext cx="10732168" cy="6364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450965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07100BA1-A269-4B62-8971-01EA0AA1DC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925885701"/>
              </p:ext>
            </p:extLst>
          </p:nvPr>
        </p:nvGraphicFramePr>
        <p:xfrm>
          <a:off x="905163" y="812800"/>
          <a:ext cx="10741891" cy="5477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C3376BB-6DA6-4338-BBD1-DA967CECB2CE}"/>
              </a:ext>
            </a:extLst>
          </p:cNvPr>
          <p:cNvSpPr txBox="1"/>
          <p:nvPr/>
        </p:nvSpPr>
        <p:spPr>
          <a:xfrm>
            <a:off x="2319552" y="397042"/>
            <a:ext cx="8416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Домены качества жизни в разрезе характеристик участников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9D4FB417-0076-44B8-85F5-62BEF10B8FB2}"/>
              </a:ext>
            </a:extLst>
          </p:cNvPr>
          <p:cNvCxnSpPr/>
          <p:nvPr/>
        </p:nvCxnSpPr>
        <p:spPr>
          <a:xfrm>
            <a:off x="7019636" y="3272184"/>
            <a:ext cx="153062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9D4FB417-0076-44B8-85F5-62BEF10B8FB2}"/>
              </a:ext>
            </a:extLst>
          </p:cNvPr>
          <p:cNvCxnSpPr/>
          <p:nvPr/>
        </p:nvCxnSpPr>
        <p:spPr>
          <a:xfrm>
            <a:off x="9603811" y="3272184"/>
            <a:ext cx="153062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06159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07100BA1-A269-4B62-8971-01EA0AA1DC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133289671"/>
              </p:ext>
            </p:extLst>
          </p:nvPr>
        </p:nvGraphicFramePr>
        <p:xfrm>
          <a:off x="905163" y="812800"/>
          <a:ext cx="10741891" cy="5477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C3376BB-6DA6-4338-BBD1-DA967CECB2CE}"/>
              </a:ext>
            </a:extLst>
          </p:cNvPr>
          <p:cNvSpPr txBox="1"/>
          <p:nvPr/>
        </p:nvSpPr>
        <p:spPr>
          <a:xfrm>
            <a:off x="2319552" y="397042"/>
            <a:ext cx="8416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Домены качества жизни в разрезе характеристик участников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AE21EEC1-FC47-44CD-8859-72FDFDD5168C}"/>
              </a:ext>
            </a:extLst>
          </p:cNvPr>
          <p:cNvCxnSpPr>
            <a:cxnSpLocks/>
          </p:cNvCxnSpPr>
          <p:nvPr/>
        </p:nvCxnSpPr>
        <p:spPr>
          <a:xfrm>
            <a:off x="1920863" y="3093279"/>
            <a:ext cx="163734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9E0E55DB-0665-47AC-B188-2E34D4D0400D}"/>
              </a:ext>
            </a:extLst>
          </p:cNvPr>
          <p:cNvCxnSpPr>
            <a:cxnSpLocks/>
          </p:cNvCxnSpPr>
          <p:nvPr/>
        </p:nvCxnSpPr>
        <p:spPr>
          <a:xfrm>
            <a:off x="4468594" y="2450548"/>
            <a:ext cx="162740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990F4CF9-4873-4386-9D86-A032A1138959}"/>
              </a:ext>
            </a:extLst>
          </p:cNvPr>
          <p:cNvCxnSpPr>
            <a:cxnSpLocks/>
          </p:cNvCxnSpPr>
          <p:nvPr/>
        </p:nvCxnSpPr>
        <p:spPr>
          <a:xfrm>
            <a:off x="7003071" y="3093279"/>
            <a:ext cx="166385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74010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BBD73077-0AF2-F64F-8551-A9167A8F63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95969983"/>
              </p:ext>
            </p:extLst>
          </p:nvPr>
        </p:nvGraphicFramePr>
        <p:xfrm>
          <a:off x="240632" y="156411"/>
          <a:ext cx="11706725" cy="643940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125420">
                  <a:extLst>
                    <a:ext uri="{9D8B030D-6E8A-4147-A177-3AD203B41FA5}">
                      <a16:colId xmlns:a16="http://schemas.microsoft.com/office/drawing/2014/main" xmlns="" val="2353321130"/>
                    </a:ext>
                  </a:extLst>
                </a:gridCol>
                <a:gridCol w="2312853">
                  <a:extLst>
                    <a:ext uri="{9D8B030D-6E8A-4147-A177-3AD203B41FA5}">
                      <a16:colId xmlns:a16="http://schemas.microsoft.com/office/drawing/2014/main" xmlns="" val="2442251808"/>
                    </a:ext>
                  </a:extLst>
                </a:gridCol>
                <a:gridCol w="2321934">
                  <a:extLst>
                    <a:ext uri="{9D8B030D-6E8A-4147-A177-3AD203B41FA5}">
                      <a16:colId xmlns:a16="http://schemas.microsoft.com/office/drawing/2014/main" xmlns="" val="2056177599"/>
                    </a:ext>
                  </a:extLst>
                </a:gridCol>
                <a:gridCol w="1969498">
                  <a:extLst>
                    <a:ext uri="{9D8B030D-6E8A-4147-A177-3AD203B41FA5}">
                      <a16:colId xmlns:a16="http://schemas.microsoft.com/office/drawing/2014/main" xmlns="" val="618874587"/>
                    </a:ext>
                  </a:extLst>
                </a:gridCol>
                <a:gridCol w="1977020">
                  <a:extLst>
                    <a:ext uri="{9D8B030D-6E8A-4147-A177-3AD203B41FA5}">
                      <a16:colId xmlns:a16="http://schemas.microsoft.com/office/drawing/2014/main" xmlns="" val="305851245"/>
                    </a:ext>
                  </a:extLst>
                </a:gridCol>
              </a:tblGrid>
              <a:tr h="605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Характеристики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Физический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домен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Психологический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домен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Социальный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домен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Домен среды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09327773"/>
                  </a:ext>
                </a:extLst>
              </a:tr>
              <a:tr h="7447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Среднее по всей выборке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51.5 (18.8)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62.3 (17.1)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51.3 (25.5)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51.1 (15.0)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4151882"/>
                  </a:ext>
                </a:extLst>
              </a:tr>
              <a:tr h="7447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Пилотное исследование пациентов ЗПТ в 2008 г. (6 мес. после начала ЗПТ)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 (11.7)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69.7  (9.2)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52.4 (11.5)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67.6 (11.1)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98594736"/>
                  </a:ext>
                </a:extLst>
              </a:tr>
              <a:tr h="4055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Безработный/</a:t>
                      </a:r>
                      <a:r>
                        <a:rPr lang="ru-RU" sz="2000" dirty="0" err="1">
                          <a:effectLst/>
                        </a:rPr>
                        <a:t>ая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3548771034"/>
                  </a:ext>
                </a:extLst>
              </a:tr>
              <a:tr h="349858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Да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45.1 (16.4)***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56.7 (16.3)**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42.1 (23.8)***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45.0(13.7)***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xmlns="" val="1745554828"/>
                  </a:ext>
                </a:extLst>
              </a:tr>
              <a:tr h="397566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Нет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54.8 (19.2)***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65.2 (16.8)**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56.0 (25.1)***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54.2(14.7)***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xmlns="" val="727796487"/>
                  </a:ext>
                </a:extLst>
              </a:tr>
              <a:tr h="7076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Получают пенсию по инвалидности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xmlns="" val="1986456010"/>
                  </a:ext>
                </a:extLst>
              </a:tr>
              <a:tr h="405516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Да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33.7(14.8)***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49.3 (14.0)***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41.3 (21.1)**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43.2 (12.6)**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xmlns="" val="3315877006"/>
                  </a:ext>
                </a:extLst>
              </a:tr>
              <a:tr h="605836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Нет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53.8(18.1)***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64.0 (16.7)***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52.6 (25.8)**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52.1 (15.0)**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xmlns="" val="3350725067"/>
                  </a:ext>
                </a:extLst>
              </a:tr>
              <a:tr h="302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Тип сайта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xmlns="" val="2209104765"/>
                  </a:ext>
                </a:extLst>
              </a:tr>
              <a:tr h="388077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Субсидируемый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48.4 (19.5)**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60.5 (17.3)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50.2 (25.5)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50.0 (15.2)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xmlns="" val="1749591033"/>
                  </a:ext>
                </a:extLst>
              </a:tr>
              <a:tr h="605836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Частный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54.4 (17.8)**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64.0 (16.8)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52.3 (25.5)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52.2 (14.9)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50831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44146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8B90C42-0B8C-B449-87DD-F241B4EFB6EA}"/>
              </a:ext>
            </a:extLst>
          </p:cNvPr>
          <p:cNvSpPr/>
          <p:nvPr/>
        </p:nvSpPr>
        <p:spPr>
          <a:xfrm>
            <a:off x="968628" y="944940"/>
            <a:ext cx="1068404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+mj-lt"/>
              </a:rPr>
              <a:t>Подход к проведению исследования </a:t>
            </a:r>
            <a:r>
              <a:rPr lang="ru-RU" sz="2800" dirty="0">
                <a:latin typeface="+mj-lt"/>
              </a:rPr>
              <a:t>базировался на принципах равного партнерства с сообществом людей, употребляющих инъекционные наркотики или являющихся пациентами ЗПТ. </a:t>
            </a:r>
          </a:p>
          <a:p>
            <a:endParaRPr lang="ru-RU" sz="2800" dirty="0">
              <a:latin typeface="+mj-lt"/>
            </a:endParaRPr>
          </a:p>
          <a:p>
            <a:r>
              <a:rPr lang="ru-RU" sz="2800" dirty="0">
                <a:latin typeface="+mj-lt"/>
              </a:rPr>
              <a:t>Сообщество было представлены нашими партнерами из четырех организаций: «Всеукраинское Объединение Людей с Наркозависимостью», «Потребители Украины», «</a:t>
            </a:r>
            <a:r>
              <a:rPr lang="ru-RU" sz="2800" dirty="0" err="1">
                <a:latin typeface="+mj-lt"/>
              </a:rPr>
              <a:t>Дроп</a:t>
            </a:r>
            <a:r>
              <a:rPr lang="ru-RU" sz="2800" dirty="0">
                <a:latin typeface="+mj-lt"/>
              </a:rPr>
              <a:t>-ин Центр» и «Эней».</a:t>
            </a:r>
          </a:p>
          <a:p>
            <a:endParaRPr lang="ru-RU" sz="2800" dirty="0">
              <a:latin typeface="+mj-lt"/>
            </a:endParaRPr>
          </a:p>
          <a:p>
            <a:r>
              <a:rPr lang="ru-RU" sz="2800" dirty="0">
                <a:latin typeface="+mj-lt"/>
              </a:rPr>
              <a:t>Исследование проводилось при финансовой (и не только) поддержке Евразийской Ассоциации Снижения Вреда.</a:t>
            </a:r>
          </a:p>
          <a:p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89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C91B4D78-3B37-C245-9542-1DCAFD6980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51968646"/>
              </p:ext>
            </p:extLst>
          </p:nvPr>
        </p:nvGraphicFramePr>
        <p:xfrm>
          <a:off x="296780" y="1358037"/>
          <a:ext cx="11706725" cy="519721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539929">
                  <a:extLst>
                    <a:ext uri="{9D8B030D-6E8A-4147-A177-3AD203B41FA5}">
                      <a16:colId xmlns:a16="http://schemas.microsoft.com/office/drawing/2014/main" xmlns="" val="2851725286"/>
                    </a:ext>
                  </a:extLst>
                </a:gridCol>
                <a:gridCol w="1898344">
                  <a:extLst>
                    <a:ext uri="{9D8B030D-6E8A-4147-A177-3AD203B41FA5}">
                      <a16:colId xmlns:a16="http://schemas.microsoft.com/office/drawing/2014/main" xmlns="" val="787463711"/>
                    </a:ext>
                  </a:extLst>
                </a:gridCol>
                <a:gridCol w="2321934">
                  <a:extLst>
                    <a:ext uri="{9D8B030D-6E8A-4147-A177-3AD203B41FA5}">
                      <a16:colId xmlns:a16="http://schemas.microsoft.com/office/drawing/2014/main" xmlns="" val="1893400239"/>
                    </a:ext>
                  </a:extLst>
                </a:gridCol>
                <a:gridCol w="1969498">
                  <a:extLst>
                    <a:ext uri="{9D8B030D-6E8A-4147-A177-3AD203B41FA5}">
                      <a16:colId xmlns:a16="http://schemas.microsoft.com/office/drawing/2014/main" xmlns="" val="3809764886"/>
                    </a:ext>
                  </a:extLst>
                </a:gridCol>
                <a:gridCol w="1977020">
                  <a:extLst>
                    <a:ext uri="{9D8B030D-6E8A-4147-A177-3AD203B41FA5}">
                      <a16:colId xmlns:a16="http://schemas.microsoft.com/office/drawing/2014/main" xmlns="" val="873259956"/>
                    </a:ext>
                  </a:extLst>
                </a:gridCol>
              </a:tblGrid>
              <a:tr h="3503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Препарат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 kern="12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 kern="12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 kern="12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 kern="12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xmlns="" val="56200774"/>
                  </a:ext>
                </a:extLst>
              </a:tr>
              <a:tr h="506238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Метадон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49.0 (18.0)**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59.6 (16.6)**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48.1 (24.3)*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50.1 (14.3)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xmlns="" val="389153810"/>
                  </a:ext>
                </a:extLst>
              </a:tr>
              <a:tr h="506238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Бупренорфин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54.3 (19.4)**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65.3 (17.2)**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54.9 (26.4)*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52.3 (15.7)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xmlns="" val="4051457498"/>
                  </a:ext>
                </a:extLst>
              </a:tr>
              <a:tr h="3274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ВИЧ позитивный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xmlns="" val="2000553977"/>
                  </a:ext>
                </a:extLst>
              </a:tr>
              <a:tr h="573748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Да </a:t>
                      </a:r>
                      <a:endParaRPr lang="en-US" sz="2000" dirty="0">
                        <a:effectLst/>
                      </a:endParaRPr>
                    </a:p>
                    <a:p>
                      <a:pPr lvl="1"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43.9 (16.9)**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56.8 (15.8)**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49.3 (22.0)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47.6 (13.5)*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xmlns="" val="1724140420"/>
                  </a:ext>
                </a:extLst>
              </a:tr>
              <a:tr h="604121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Нет/не знаю/отказываюсь отвечать/не тестировался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53.5 (18.8)**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63.8 (17.1)**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51.9 (26.3)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52.0 (15.3)*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xmlns="" val="1191117224"/>
                  </a:ext>
                </a:extLst>
              </a:tr>
              <a:tr h="515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Гепатит С позитивный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endParaRPr lang="ru-RU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xmlns="" val="2018797854"/>
                  </a:ext>
                </a:extLst>
              </a:tr>
              <a:tr h="506238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Да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48.3 (17.5)**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59.5 (15.7)**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51.2 (24.5)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49.7 (14.1)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/>
                </a:tc>
                <a:extLst>
                  <a:ext uri="{0D108BD9-81ED-4DB2-BD59-A6C34878D82A}">
                    <a16:rowId xmlns:a16="http://schemas.microsoft.com/office/drawing/2014/main" xmlns="" val="1043177370"/>
                  </a:ext>
                </a:extLst>
              </a:tr>
              <a:tr h="1265595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Нет/не знаю/отказываюсь отвечать/не тестировался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54.4 (19.6)**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64.8 (17.9)**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51.4 (26.4)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52.4 (15.7)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13429042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1FC27A00-3DF6-194A-A674-ECC346DE9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1655928"/>
              </p:ext>
            </p:extLst>
          </p:nvPr>
        </p:nvGraphicFramePr>
        <p:xfrm>
          <a:off x="296780" y="117141"/>
          <a:ext cx="11706725" cy="124089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238272">
                  <a:extLst>
                    <a:ext uri="{9D8B030D-6E8A-4147-A177-3AD203B41FA5}">
                      <a16:colId xmlns:a16="http://schemas.microsoft.com/office/drawing/2014/main" xmlns="" val="1939625329"/>
                    </a:ext>
                  </a:extLst>
                </a:gridCol>
                <a:gridCol w="2200001">
                  <a:extLst>
                    <a:ext uri="{9D8B030D-6E8A-4147-A177-3AD203B41FA5}">
                      <a16:colId xmlns:a16="http://schemas.microsoft.com/office/drawing/2014/main" xmlns="" val="1318392526"/>
                    </a:ext>
                  </a:extLst>
                </a:gridCol>
                <a:gridCol w="2321934">
                  <a:extLst>
                    <a:ext uri="{9D8B030D-6E8A-4147-A177-3AD203B41FA5}">
                      <a16:colId xmlns:a16="http://schemas.microsoft.com/office/drawing/2014/main" xmlns="" val="304259918"/>
                    </a:ext>
                  </a:extLst>
                </a:gridCol>
                <a:gridCol w="1969498">
                  <a:extLst>
                    <a:ext uri="{9D8B030D-6E8A-4147-A177-3AD203B41FA5}">
                      <a16:colId xmlns:a16="http://schemas.microsoft.com/office/drawing/2014/main" xmlns="" val="3285861135"/>
                    </a:ext>
                  </a:extLst>
                </a:gridCol>
                <a:gridCol w="1977020">
                  <a:extLst>
                    <a:ext uri="{9D8B030D-6E8A-4147-A177-3AD203B41FA5}">
                      <a16:colId xmlns:a16="http://schemas.microsoft.com/office/drawing/2014/main" xmlns="" val="1183259665"/>
                    </a:ext>
                  </a:extLst>
                </a:gridCol>
              </a:tblGrid>
              <a:tr h="620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Характеристики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Физический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домен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Психологический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домен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Социальный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домен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Домен среды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95992838"/>
                  </a:ext>
                </a:extLst>
              </a:tr>
              <a:tr h="620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Среднее по всей выборке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51.5 (18.8)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62.3 (17.1)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51.3 (25.5)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51.1 (15.0)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51" marR="38851" marT="0" marB="0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529748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47883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DC74F7A1-8FA1-4BFE-8F0D-511494C7CA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61006918"/>
              </p:ext>
            </p:extLst>
          </p:nvPr>
        </p:nvGraphicFramePr>
        <p:xfrm>
          <a:off x="316574" y="838986"/>
          <a:ext cx="11636614" cy="5700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2DEE27-85F7-486F-B6A8-87C84412138E}"/>
              </a:ext>
            </a:extLst>
          </p:cNvPr>
          <p:cNvSpPr txBox="1"/>
          <p:nvPr/>
        </p:nvSpPr>
        <p:spPr>
          <a:xfrm>
            <a:off x="612742" y="196790"/>
            <a:ext cx="11340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Средние показатели доменов </a:t>
            </a:r>
            <a:r>
              <a:rPr lang="en-US" sz="2400" dirty="0"/>
              <a:t>WHOQoL-BREF </a:t>
            </a:r>
            <a:r>
              <a:rPr lang="ru-RU" sz="2400" dirty="0"/>
              <a:t>по удовлетворенности услугой ЗПТ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009AF4C-DC17-457D-B81F-58ED2A63EABE}"/>
              </a:ext>
            </a:extLst>
          </p:cNvPr>
          <p:cNvSpPr txBox="1"/>
          <p:nvPr/>
        </p:nvSpPr>
        <p:spPr>
          <a:xfrm>
            <a:off x="2337847" y="1951348"/>
            <a:ext cx="641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**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D0C078E-00C8-47DF-BDF4-5A78D03B8A1A}"/>
              </a:ext>
            </a:extLst>
          </p:cNvPr>
          <p:cNvSpPr txBox="1"/>
          <p:nvPr/>
        </p:nvSpPr>
        <p:spPr>
          <a:xfrm>
            <a:off x="160330" y="6488668"/>
            <a:ext cx="5741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*** p-value&lt;0.001 ** p-value&lt;0.05 , *p-value&lt;0.1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E6E6C97-84A1-4215-A884-1309002CD50B}"/>
              </a:ext>
            </a:extLst>
          </p:cNvPr>
          <p:cNvSpPr txBox="1"/>
          <p:nvPr/>
        </p:nvSpPr>
        <p:spPr>
          <a:xfrm>
            <a:off x="5131848" y="1174009"/>
            <a:ext cx="427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**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7346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E0CBAD-EACA-3E4A-AE1D-6A85CF14D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00790"/>
            <a:ext cx="10515600" cy="989096"/>
          </a:xfrm>
        </p:spPr>
        <p:txBody>
          <a:bodyPr/>
          <a:lstStyle/>
          <a:p>
            <a:r>
              <a:rPr lang="ru-RU" dirty="0"/>
              <a:t>Основные выводы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1D97AE6-B002-4A43-B426-6ECE2EAB0B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518486"/>
            <a:ext cx="11139571" cy="503872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Высокая общая удовлетворенность услугой ЗПТ во всей выборке</a:t>
            </a:r>
            <a:r>
              <a:rPr lang="en-US" dirty="0">
                <a:solidFill>
                  <a:schemeClr val="tx1"/>
                </a:solidFill>
              </a:rPr>
              <a:t> - </a:t>
            </a:r>
            <a:r>
              <a:rPr lang="ru-RU" dirty="0">
                <a:solidFill>
                  <a:schemeClr val="tx1"/>
                </a:solidFill>
              </a:rPr>
              <a:t>«парадокс удовлетворенности ЗПТ»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Частные аспекты удовлетворенности ЗПТ более низкие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Негативная связь между отдельными доменами качества жизни и независимыми переменными: статус безработного, получение пенсии по инвалидности, получение ЗПТ на субсидируемом сайте, получение </a:t>
            </a:r>
            <a:r>
              <a:rPr lang="ru-RU" dirty="0" err="1">
                <a:solidFill>
                  <a:schemeClr val="tx1"/>
                </a:solidFill>
              </a:rPr>
              <a:t>метадона</a:t>
            </a:r>
            <a:r>
              <a:rPr lang="ru-RU" dirty="0">
                <a:solidFill>
                  <a:schemeClr val="tx1"/>
                </a:solidFill>
              </a:rPr>
              <a:t>, наличие ВИЧ-положительного статуса и Гепатита С. Причем статус безработного, как и получение пенсии по инвалидности негативно связаны со всеми четырьмя доменами.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Самые «уязвимые» с точки зрения качества жизни = формально самые социально незащищенные группы пациентов ЗПТ, которым ЗПТ положено на субсидируемых сайтах вне очереди.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  <a:effectLst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64104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0A06C07B-D2CC-4978-8B9F-FD8AA4D86C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67868167"/>
              </p:ext>
            </p:extLst>
          </p:nvPr>
        </p:nvGraphicFramePr>
        <p:xfrm>
          <a:off x="737814" y="658455"/>
          <a:ext cx="10899913" cy="5854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82E0EF3-3F5C-424F-B0F8-C5A62E6266BC}"/>
              </a:ext>
            </a:extLst>
          </p:cNvPr>
          <p:cNvSpPr txBox="1"/>
          <p:nvPr/>
        </p:nvSpPr>
        <p:spPr>
          <a:xfrm>
            <a:off x="1470581" y="196790"/>
            <a:ext cx="8032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Средние показатели доменов </a:t>
            </a:r>
            <a:r>
              <a:rPr lang="en-US" sz="2400" dirty="0"/>
              <a:t>WHOQoL-BREF </a:t>
            </a:r>
            <a:r>
              <a:rPr lang="ru-RU" sz="2400" dirty="0"/>
              <a:t>по дозировке 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2A5C736-73F8-4730-8BF7-2905F7638208}"/>
              </a:ext>
            </a:extLst>
          </p:cNvPr>
          <p:cNvSpPr txBox="1"/>
          <p:nvPr/>
        </p:nvSpPr>
        <p:spPr>
          <a:xfrm>
            <a:off x="160330" y="6488668"/>
            <a:ext cx="5741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*** p-value&lt;0.001 ** p-value&lt;0.05 , *p-value&lt;0.1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BB9CA00-B38D-48EB-93C2-1E23ACBBA594}"/>
              </a:ext>
            </a:extLst>
          </p:cNvPr>
          <p:cNvSpPr txBox="1"/>
          <p:nvPr/>
        </p:nvSpPr>
        <p:spPr>
          <a:xfrm>
            <a:off x="5232562" y="74206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</a:t>
            </a:r>
          </a:p>
        </p:txBody>
      </p:sp>
    </p:spTree>
    <p:extLst>
      <p:ext uri="{BB962C8B-B14F-4D97-AF65-F5344CB8AC3E}">
        <p14:creationId xmlns:p14="http://schemas.microsoft.com/office/powerpoint/2010/main" xmlns="" val="42879767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E215FB33-8D3F-4D75-9294-4E687DA0EBDD}"/>
              </a:ext>
            </a:extLst>
          </p:cNvPr>
          <p:cNvGraphicFramePr>
            <a:graphicFrameLocks/>
          </p:cNvGraphicFramePr>
          <p:nvPr/>
        </p:nvGraphicFramePr>
        <p:xfrm>
          <a:off x="858408" y="685800"/>
          <a:ext cx="10796547" cy="5603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54952FA-95C2-4820-B78F-E35D01B3ECFF}"/>
              </a:ext>
            </a:extLst>
          </p:cNvPr>
          <p:cNvSpPr txBox="1"/>
          <p:nvPr/>
        </p:nvSpPr>
        <p:spPr>
          <a:xfrm>
            <a:off x="160330" y="6488668"/>
            <a:ext cx="5741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*** p-value&lt;0.001 ** p-value&lt;0.05 , *p-value&lt;0.1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0F8CEC-55A2-48F4-8EE8-E69B260D901A}"/>
              </a:ext>
            </a:extLst>
          </p:cNvPr>
          <p:cNvSpPr txBox="1"/>
          <p:nvPr/>
        </p:nvSpPr>
        <p:spPr>
          <a:xfrm>
            <a:off x="7851937" y="159219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12549CD-E5C0-4CE1-B647-48E8BBD36333}"/>
              </a:ext>
            </a:extLst>
          </p:cNvPr>
          <p:cNvSpPr txBox="1"/>
          <p:nvPr/>
        </p:nvSpPr>
        <p:spPr>
          <a:xfrm>
            <a:off x="5261137" y="90073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557BD44-D650-4C44-8D26-7A49C4D7262C}"/>
              </a:ext>
            </a:extLst>
          </p:cNvPr>
          <p:cNvSpPr txBox="1"/>
          <p:nvPr/>
        </p:nvSpPr>
        <p:spPr>
          <a:xfrm>
            <a:off x="2727487" y="159219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A3714E7-D11E-411C-AFC2-3A3AC8793927}"/>
              </a:ext>
            </a:extLst>
          </p:cNvPr>
          <p:cNvSpPr txBox="1"/>
          <p:nvPr/>
        </p:nvSpPr>
        <p:spPr>
          <a:xfrm>
            <a:off x="1470581" y="196790"/>
            <a:ext cx="8032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Средние показатели доменов </a:t>
            </a:r>
            <a:r>
              <a:rPr lang="en-US" sz="2400" dirty="0"/>
              <a:t>WHOQoL-BREF </a:t>
            </a:r>
            <a:r>
              <a:rPr lang="ru-RU" sz="2400" dirty="0"/>
              <a:t>по препарату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4419893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1C2CD815-AB40-4B5B-A2D5-35C8C5D2C9F9}"/>
              </a:ext>
            </a:extLst>
          </p:cNvPr>
          <p:cNvGraphicFramePr>
            <a:graphicFrameLocks/>
          </p:cNvGraphicFramePr>
          <p:nvPr/>
        </p:nvGraphicFramePr>
        <p:xfrm>
          <a:off x="389614" y="302150"/>
          <a:ext cx="11338560" cy="6170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EBFAD98-5DF4-4E89-B95A-E955A56CB7A7}"/>
              </a:ext>
            </a:extLst>
          </p:cNvPr>
          <p:cNvSpPr txBox="1"/>
          <p:nvPr/>
        </p:nvSpPr>
        <p:spPr>
          <a:xfrm>
            <a:off x="2369679" y="132980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***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581D327-F5CA-4D1B-A9A8-EA622F8886B9}"/>
              </a:ext>
            </a:extLst>
          </p:cNvPr>
          <p:cNvSpPr txBox="1"/>
          <p:nvPr/>
        </p:nvSpPr>
        <p:spPr>
          <a:xfrm>
            <a:off x="4989054" y="54875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49C6C27-E4BA-4F5E-8228-DCBF438AB3F0}"/>
              </a:ext>
            </a:extLst>
          </p:cNvPr>
          <p:cNvSpPr txBox="1"/>
          <p:nvPr/>
        </p:nvSpPr>
        <p:spPr>
          <a:xfrm>
            <a:off x="7827504" y="149171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10CAE4E-EEFF-4240-AD7C-3C8ADF9710A6}"/>
              </a:ext>
            </a:extLst>
          </p:cNvPr>
          <p:cNvSpPr txBox="1"/>
          <p:nvPr/>
        </p:nvSpPr>
        <p:spPr>
          <a:xfrm>
            <a:off x="10338484" y="149171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DF09EDF-3421-433A-BC06-28315636A8EC}"/>
              </a:ext>
            </a:extLst>
          </p:cNvPr>
          <p:cNvSpPr txBox="1"/>
          <p:nvPr/>
        </p:nvSpPr>
        <p:spPr>
          <a:xfrm>
            <a:off x="160330" y="6488668"/>
            <a:ext cx="5741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*** p-value&lt;0.001 ** p-value&lt;0.05 , *p-value&lt;0.1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E38FF60-9A3D-48AD-83B2-111150A45564}"/>
              </a:ext>
            </a:extLst>
          </p:cNvPr>
          <p:cNvSpPr txBox="1"/>
          <p:nvPr/>
        </p:nvSpPr>
        <p:spPr>
          <a:xfrm>
            <a:off x="838986" y="196790"/>
            <a:ext cx="11076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Средние показатели доменов </a:t>
            </a:r>
            <a:r>
              <a:rPr lang="en-US" sz="2400" dirty="0"/>
              <a:t>WHOQoL-BREF </a:t>
            </a:r>
            <a:r>
              <a:rPr lang="ru-RU" sz="2400" dirty="0"/>
              <a:t>по инъекционному употреблению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2819316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DF77769F-9FCA-46FD-A597-6CF023584F94}"/>
              </a:ext>
            </a:extLst>
          </p:cNvPr>
          <p:cNvGraphicFramePr>
            <a:graphicFrameLocks/>
          </p:cNvGraphicFramePr>
          <p:nvPr/>
        </p:nvGraphicFramePr>
        <p:xfrm>
          <a:off x="699715" y="357809"/>
          <a:ext cx="10583186" cy="6225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BAB8BED-DA1F-40AA-A8FC-F9E0AE50CCC2}"/>
              </a:ext>
            </a:extLst>
          </p:cNvPr>
          <p:cNvSpPr txBox="1"/>
          <p:nvPr/>
        </p:nvSpPr>
        <p:spPr>
          <a:xfrm>
            <a:off x="2512802" y="143316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***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A066EF5-8EED-4691-A9B6-1BC074C16D92}"/>
              </a:ext>
            </a:extLst>
          </p:cNvPr>
          <p:cNvSpPr txBox="1"/>
          <p:nvPr/>
        </p:nvSpPr>
        <p:spPr>
          <a:xfrm>
            <a:off x="4985658" y="634808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***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BE1E678-121F-4A9D-951C-F641965E5F27}"/>
              </a:ext>
            </a:extLst>
          </p:cNvPr>
          <p:cNvSpPr txBox="1"/>
          <p:nvPr/>
        </p:nvSpPr>
        <p:spPr>
          <a:xfrm>
            <a:off x="7442611" y="1361605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7BA14A5-3210-410B-BBAE-98D772D60997}"/>
              </a:ext>
            </a:extLst>
          </p:cNvPr>
          <p:cNvSpPr txBox="1"/>
          <p:nvPr/>
        </p:nvSpPr>
        <p:spPr>
          <a:xfrm>
            <a:off x="9987029" y="1540252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3F7E627-108C-4385-9673-7DFCE7CD90E9}"/>
              </a:ext>
            </a:extLst>
          </p:cNvPr>
          <p:cNvSpPr txBox="1"/>
          <p:nvPr/>
        </p:nvSpPr>
        <p:spPr>
          <a:xfrm>
            <a:off x="160330" y="6488668"/>
            <a:ext cx="5741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*** p-value&lt;0.001 ** p-value&lt;0.05 , *p-value&lt;0.1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7351352-B991-4EE8-92CB-74C365BE9BCA}"/>
              </a:ext>
            </a:extLst>
          </p:cNvPr>
          <p:cNvSpPr txBox="1"/>
          <p:nvPr/>
        </p:nvSpPr>
        <p:spPr>
          <a:xfrm>
            <a:off x="1241195" y="43487"/>
            <a:ext cx="9709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Средние показатели доменов </a:t>
            </a:r>
            <a:r>
              <a:rPr lang="en-US" sz="2400" dirty="0"/>
              <a:t>WHOQoL-BREF </a:t>
            </a:r>
            <a:r>
              <a:rPr lang="ru-RU" sz="2400" dirty="0"/>
              <a:t>по трудоустройству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072966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EAFD2F-B80B-4348-863F-D4E1B71D6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366" y="89446"/>
            <a:ext cx="10515600" cy="850064"/>
          </a:xfrm>
        </p:spPr>
        <p:txBody>
          <a:bodyPr>
            <a:normAutofit/>
          </a:bodyPr>
          <a:lstStyle/>
          <a:p>
            <a:r>
              <a:rPr lang="ru-RU" sz="2800" b="1" dirty="0"/>
              <a:t>Актуальность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19453FB-A92B-904F-B213-5679A6F9960D}"/>
              </a:ext>
            </a:extLst>
          </p:cNvPr>
          <p:cNvSpPr/>
          <p:nvPr/>
        </p:nvSpPr>
        <p:spPr>
          <a:xfrm>
            <a:off x="818145" y="939510"/>
            <a:ext cx="106840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>
                <a:latin typeface="+mj-lt"/>
              </a:rPr>
              <a:t>С 2000 г. </a:t>
            </a:r>
            <a:r>
              <a:rPr lang="ru-RU" sz="2400" b="1" dirty="0">
                <a:latin typeface="+mj-lt"/>
              </a:rPr>
              <a:t>ВОЗ призывает к  изучению удовлетворенности лечением среди пациентов ЗПТ и других программ по лечению наркозависимости для улучшения понимания текущей ситуации и оптимизации усилий, направленных на развитие таких программ. </a:t>
            </a:r>
          </a:p>
          <a:p>
            <a:pPr algn="just">
              <a:spcAft>
                <a:spcPts val="0"/>
              </a:spcAft>
            </a:pPr>
            <a:endParaRPr lang="ru-RU" sz="2400" dirty="0">
              <a:latin typeface="+mj-lt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+mj-lt"/>
              </a:rPr>
              <a:t>В 1996 г. вышло руководство ВОЗ по применению оптимизированной версии универсального инструмента для оценки качества жизни.</a:t>
            </a:r>
            <a:r>
              <a:rPr lang="en-US" sz="2400" dirty="0">
                <a:latin typeface="+mj-lt"/>
              </a:rPr>
              <a:t> </a:t>
            </a:r>
            <a:r>
              <a:rPr lang="ru-RU" sz="2400" b="1" dirty="0">
                <a:latin typeface="+mj-lt"/>
                <a:ea typeface="Times New Roman" panose="02020603050405020304" pitchFamily="18" charset="0"/>
              </a:rPr>
              <a:t>Изучение субъективной оценки качества жизни пациентов может выступать в качестве индикатора как субъективной удовлетворенности лечением, так и его эффективности с точки зрения пациента</a:t>
            </a:r>
            <a:r>
              <a:rPr lang="ru-RU" sz="2400" dirty="0">
                <a:latin typeface="+mj-lt"/>
                <a:ea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</a:pPr>
            <a:endParaRPr lang="ru-RU" sz="2400" dirty="0">
              <a:latin typeface="+mj-lt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+mj-lt"/>
              </a:rPr>
              <a:t>Существует нехватка исследований по причинам, предопределяющим или влияющим на удовлетворённость лечением и качество жизни среди пациентов ЗПТ в Украине. Однако широко </a:t>
            </a:r>
            <a:r>
              <a:rPr lang="ru-RU" sz="2400" b="1" dirty="0">
                <a:latin typeface="+mj-lt"/>
              </a:rPr>
              <a:t>распространено мнение о том, что ЗПТ способствует стабилизации жизненной ситуации ЛУИН</a:t>
            </a:r>
            <a:r>
              <a:rPr lang="ru-RU" sz="2400" dirty="0">
                <a:latin typeface="+mj-lt"/>
              </a:rPr>
              <a:t>.</a:t>
            </a:r>
            <a:endParaRPr lang="ru-RU" sz="2400" dirty="0"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213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55A4744-5725-004D-9424-89D38FE5B0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21" y="1272209"/>
            <a:ext cx="10637587" cy="352507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+mj-lt"/>
              </a:rPr>
              <a:t>Цель исследования</a:t>
            </a:r>
            <a:r>
              <a:rPr lang="en-US" sz="28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+mj-lt"/>
              </a:rPr>
              <a:t>–</a:t>
            </a:r>
            <a:r>
              <a:rPr lang="ru-RU" sz="2800" dirty="0">
                <a:solidFill>
                  <a:schemeClr val="tx1"/>
                </a:solidFill>
                <a:latin typeface="+mj-lt"/>
              </a:rPr>
              <a:t> изучить удовлетворенность услугами ЗПТ среди пациентов сайтов, субсидируемых государством и глобальными донорами, и частных программ ЗПТ в Киеве и Киевской области.</a:t>
            </a:r>
            <a:endParaRPr lang="ru-RU" sz="2800" b="1" dirty="0">
              <a:solidFill>
                <a:schemeClr val="tx1"/>
              </a:solidFill>
              <a:latin typeface="+mj-lt"/>
            </a:endParaRPr>
          </a:p>
          <a:p>
            <a:endParaRPr lang="ru-RU" sz="2800" b="1" dirty="0">
              <a:solidFill>
                <a:schemeClr val="tx1"/>
              </a:solidFill>
              <a:latin typeface="+mj-lt"/>
            </a:endParaRPr>
          </a:p>
          <a:p>
            <a:r>
              <a:rPr lang="ru-RU" sz="2800" b="1" dirty="0">
                <a:solidFill>
                  <a:schemeClr val="tx1"/>
                </a:solidFill>
                <a:latin typeface="+mj-lt"/>
              </a:rPr>
              <a:t>Дизайн исследования </a:t>
            </a:r>
            <a:r>
              <a:rPr lang="ru-RU" sz="2800" dirty="0">
                <a:solidFill>
                  <a:schemeClr val="tx1"/>
                </a:solidFill>
                <a:latin typeface="+mj-lt"/>
              </a:rPr>
              <a:t>был выполнен в рамках подхода «смешанных методов» (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mixed</a:t>
            </a:r>
            <a:r>
              <a:rPr lang="ru-RU" sz="2800" dirty="0">
                <a:solidFill>
                  <a:schemeClr val="tx1"/>
                </a:solidFill>
                <a:latin typeface="+mj-lt"/>
              </a:rPr>
              <a:t>-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method approach</a:t>
            </a:r>
            <a:r>
              <a:rPr lang="ru-RU" sz="2800" dirty="0">
                <a:solidFill>
                  <a:schemeClr val="tx1"/>
                </a:solidFill>
                <a:latin typeface="+mj-lt"/>
              </a:rPr>
              <a:t>), то есть сочетал в себе элементы качественной и количественной методологии.</a:t>
            </a:r>
          </a:p>
        </p:txBody>
      </p:sp>
    </p:spTree>
    <p:extLst>
      <p:ext uri="{BB962C8B-B14F-4D97-AF65-F5344CB8AC3E}">
        <p14:creationId xmlns:p14="http://schemas.microsoft.com/office/powerpoint/2010/main" xmlns="" val="209214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1">
            <a:extLst>
              <a:ext uri="{FF2B5EF4-FFF2-40B4-BE49-F238E27FC236}">
                <a16:creationId xmlns:a16="http://schemas.microsoft.com/office/drawing/2014/main" xmlns="" id="{947ECBDE-BFC9-B947-9F2A-6ED84CA58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5432" y="419387"/>
            <a:ext cx="933650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Стратегия реализации выборки</a:t>
            </a:r>
            <a:endParaRPr kumimoji="0" lang="ru-RU" altLang="zh-CN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aphicFrame>
        <p:nvGraphicFramePr>
          <p:cNvPr id="12" name="Diagram 4">
            <a:extLst>
              <a:ext uri="{FF2B5EF4-FFF2-40B4-BE49-F238E27FC236}">
                <a16:creationId xmlns:a16="http://schemas.microsoft.com/office/drawing/2014/main" xmlns="" id="{51EB6D81-A1F6-2047-A5DD-ABDD5E3EAA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601081740"/>
              </p:ext>
            </p:extLst>
          </p:nvPr>
        </p:nvGraphicFramePr>
        <p:xfrm>
          <a:off x="1479883" y="1010654"/>
          <a:ext cx="9504949" cy="4860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8D01838-9663-914B-B1AB-FF159687E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3178" y="491222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41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21B5D2-D8DA-B849-A2B7-6ACF42B43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1800"/>
            <a:ext cx="10515600" cy="512600"/>
          </a:xfrm>
        </p:spPr>
        <p:txBody>
          <a:bodyPr>
            <a:normAutofit/>
          </a:bodyPr>
          <a:lstStyle/>
          <a:p>
            <a:r>
              <a:rPr lang="ru-RU" sz="2800" b="1" dirty="0"/>
              <a:t>Основные результаты качественного компонента исследования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B7A253F-1572-4B49-BAD9-077599087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388961"/>
            <a:ext cx="10515600" cy="493081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+mj-lt"/>
              </a:rPr>
              <a:t>Во взаимодействии между работниками сайта ЗПТ и участниками программ ЗПТ прослеживается целая система контроля, в которой каждому элементу процесса приписываются определенные функции. Медицинские работники контролируют прием и пресекают вынос препаратов, психолог контролирует употребление за пределами сайта, социальный работник контролирует поведение около сайта.</a:t>
            </a:r>
          </a:p>
          <a:p>
            <a:endParaRPr lang="ru-RU" dirty="0">
              <a:latin typeface="+mj-lt"/>
            </a:endParaRPr>
          </a:p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Была психолог, увидела меня с пивом, пошла сдала меня врачу. Врач меня дернула, и сказала «смотри, чтобы это в последний раз было». Потому что в следующий раз будет комиссия, и будем ставить вопрос об отчислении с сайта. Вот такие вот дела. Я после того, конечно, психолога начал недолюбливать. (КВВ74ВС)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566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95A6DF-5718-514F-AC86-51586549C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326" y="590309"/>
            <a:ext cx="10515600" cy="5949387"/>
          </a:xfrm>
        </p:spPr>
        <p:txBody>
          <a:bodyPr>
            <a:normAutofit fontScale="90000"/>
          </a:bodyPr>
          <a:lstStyle/>
          <a:p>
            <a:r>
              <a:rPr lang="ru-RU" sz="2700" dirty="0"/>
              <a:t>Хотя информанты высказывали недовольство частностями программ ЗПТ, для них они имеют незначительный вес по сравнению с препаратами, доступ и наличие которых их удовлетворяет. </a:t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Субъективная оценка своей жизненной ситуации участниками программ ЗПТ может говорить о снижении всех ресурсов и, вследствие этого, о низкой оценке качества жизни среди пациентов ЗПТ. </a:t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При этом возможности медицинского, психологического и социального сопровождения, которые могли бы способствовать улучшению качества жизни пациентов, минимизируется самими же психологами, медицинскими и социальными работникам, в деятельности которых превалирует контроль.</a:t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b="1" i="1" dirty="0">
                <a:solidFill>
                  <a:schemeClr val="accent1">
                    <a:lumMod val="75000"/>
                  </a:schemeClr>
                </a:solidFill>
              </a:rPr>
              <a:t>Вы принимаете 6 лет ЗТ. У вас появилось что-то…пришло ли что-то в вашу жизнь, или ваша жизнь такая наоборот…</a:t>
            </a:r>
            <a:r>
              <a:rPr lang="ru-RU" sz="27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7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700" i="1" dirty="0">
                <a:solidFill>
                  <a:schemeClr val="accent1">
                    <a:lumMod val="75000"/>
                  </a:schemeClr>
                </a:solidFill>
              </a:rPr>
              <a:t>Стало все стабильно плохо. Если раньше оно было скачками и перепадами, то сейчас все ровненько. Пусть плохо, но зато ровно. (ММВ82АД) 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xmlns="" val="114156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FF8925-1254-8047-9D69-9A47ED3A6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679" y="179594"/>
            <a:ext cx="10383079" cy="880579"/>
          </a:xfrm>
        </p:spPr>
        <p:txBody>
          <a:bodyPr>
            <a:normAutofit/>
          </a:bodyPr>
          <a:lstStyle/>
          <a:p>
            <a:r>
              <a:rPr lang="ru-RU" sz="2800" b="1" dirty="0"/>
              <a:t>Инструмент сбора данных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775B884-C033-0142-AD8A-DAB6A677C8C5}"/>
              </a:ext>
            </a:extLst>
          </p:cNvPr>
          <p:cNvSpPr/>
          <p:nvPr/>
        </p:nvSpPr>
        <p:spPr>
          <a:xfrm>
            <a:off x="705679" y="1060173"/>
            <a:ext cx="1065143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dirty="0">
                <a:latin typeface="+mj-lt"/>
                <a:ea typeface="Times New Roman" panose="02020603050405020304" pitchFamily="18" charset="0"/>
              </a:rPr>
              <a:t>Респонденты проходили опрос на планшете при помощи автоматизированного инструмента для </a:t>
            </a:r>
            <a:r>
              <a:rPr lang="ru-RU" sz="2800" dirty="0" err="1">
                <a:latin typeface="+mj-lt"/>
                <a:ea typeface="Times New Roman" panose="02020603050405020304" pitchFamily="18" charset="0"/>
              </a:rPr>
              <a:t>самозаполнения</a:t>
            </a:r>
            <a:r>
              <a:rPr lang="ru-RU" sz="2800" dirty="0">
                <a:latin typeface="+mj-lt"/>
                <a:ea typeface="Times New Roman" panose="02020603050405020304" pitchFamily="18" charset="0"/>
              </a:rPr>
              <a:t> (</a:t>
            </a:r>
            <a:r>
              <a:rPr lang="en-US" sz="2800" dirty="0">
                <a:latin typeface="+mj-lt"/>
                <a:ea typeface="Times New Roman" panose="02020603050405020304" pitchFamily="18" charset="0"/>
              </a:rPr>
              <a:t>CASI</a:t>
            </a:r>
            <a:r>
              <a:rPr lang="ru-RU" sz="2800" dirty="0">
                <a:latin typeface="+mj-lt"/>
                <a:ea typeface="Times New Roman" panose="02020603050405020304" pitchFamily="18" charset="0"/>
              </a:rPr>
              <a:t>) </a:t>
            </a:r>
            <a:r>
              <a:rPr lang="en-US" sz="2800" dirty="0">
                <a:latin typeface="+mj-lt"/>
                <a:ea typeface="Times New Roman" panose="02020603050405020304" pitchFamily="18" charset="0"/>
              </a:rPr>
              <a:t>c</a:t>
            </a:r>
            <a:r>
              <a:rPr lang="ru-RU" sz="2800" dirty="0">
                <a:latin typeface="+mj-lt"/>
                <a:ea typeface="Times New Roman" panose="02020603050405020304" pitchFamily="18" charset="0"/>
              </a:rPr>
              <a:t> использованием лицензионной версии программного обеспечения для сбора данных </a:t>
            </a:r>
            <a:r>
              <a:rPr lang="en-US" sz="2800" dirty="0">
                <a:latin typeface="+mj-lt"/>
                <a:ea typeface="Times New Roman" panose="02020603050405020304" pitchFamily="18" charset="0"/>
              </a:rPr>
              <a:t>REDCAP</a:t>
            </a:r>
            <a:r>
              <a:rPr lang="ru-RU" sz="2800" dirty="0">
                <a:latin typeface="+mj-lt"/>
                <a:ea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+mj-lt"/>
                <a:ea typeface="Times New Roman" panose="02020603050405020304" pitchFamily="18" charset="0"/>
              </a:rPr>
              <a:t>Опросник включал в себя 3 блока вопросов: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latin typeface="+mj-lt"/>
                <a:ea typeface="Times New Roman" panose="02020603050405020304" pitchFamily="18" charset="0"/>
              </a:rPr>
              <a:t>Расширенные социально-демографические характеристиками респондентов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latin typeface="+mj-lt"/>
                <a:ea typeface="Times New Roman" panose="02020603050405020304" pitchFamily="18" charset="0"/>
              </a:rPr>
              <a:t>Вопросы инструмента для измерения качества жизни </a:t>
            </a:r>
            <a:r>
              <a:rPr lang="en-US" sz="2800" dirty="0">
                <a:latin typeface="+mj-lt"/>
                <a:ea typeface="Times New Roman" panose="02020603050405020304" pitchFamily="18" charset="0"/>
              </a:rPr>
              <a:t>WHOQOL</a:t>
            </a:r>
            <a:r>
              <a:rPr lang="ru-RU" sz="2800" dirty="0">
                <a:latin typeface="+mj-lt"/>
                <a:ea typeface="Times New Roman" panose="02020603050405020304" pitchFamily="18" charset="0"/>
              </a:rPr>
              <a:t>-</a:t>
            </a:r>
            <a:r>
              <a:rPr lang="en-US" sz="2800" dirty="0">
                <a:latin typeface="+mj-lt"/>
                <a:ea typeface="Times New Roman" panose="02020603050405020304" pitchFamily="18" charset="0"/>
              </a:rPr>
              <a:t>BREF</a:t>
            </a:r>
            <a:r>
              <a:rPr lang="ru-RU" sz="2800" dirty="0">
                <a:latin typeface="+mj-lt"/>
                <a:ea typeface="Times New Roman" panose="02020603050405020304" pitchFamily="18" charset="0"/>
              </a:rPr>
              <a:t>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latin typeface="+mj-lt"/>
                <a:ea typeface="Times New Roman" panose="02020603050405020304" pitchFamily="18" charset="0"/>
              </a:rPr>
              <a:t>Вопросов касающихся удовлетворенности услугой ЗПТ в целом и в частности</a:t>
            </a: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+mj-lt"/>
                <a:ea typeface="Times New Roman" panose="02020603050405020304" pitchFamily="18" charset="0"/>
              </a:rPr>
              <a:t>В среднем, заполнение анкеты занимало 24 минуты (ИКР: 18-33). </a:t>
            </a:r>
          </a:p>
        </p:txBody>
      </p:sp>
    </p:spTree>
    <p:extLst>
      <p:ext uri="{BB962C8B-B14F-4D97-AF65-F5344CB8AC3E}">
        <p14:creationId xmlns:p14="http://schemas.microsoft.com/office/powerpoint/2010/main" xmlns="" val="226664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AF2DEF-35D6-244E-8013-AB534AA87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589" y="2478156"/>
            <a:ext cx="11204738" cy="798858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Основные предварительные результаты исследования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14494494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1361</Words>
  <Application>Microsoft Office PowerPoint</Application>
  <PresentationFormat>Произвольный</PresentationFormat>
  <Paragraphs>398</Paragraphs>
  <Slides>26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Удовлетворенность услугами ЗПТ в контексте качества жизни пациентов</vt:lpstr>
      <vt:lpstr>Слайд 2</vt:lpstr>
      <vt:lpstr>Актуальность</vt:lpstr>
      <vt:lpstr>Слайд 4</vt:lpstr>
      <vt:lpstr>Слайд 5</vt:lpstr>
      <vt:lpstr>Основные результаты качественного компонента исследования</vt:lpstr>
      <vt:lpstr>Хотя информанты высказывали недовольство частностями программ ЗПТ, для них они имеют незначительный вес по сравнению с препаратами, доступ и наличие которых их удовлетворяет.   Субъективная оценка своей жизненной ситуации участниками программ ЗПТ может говорить о снижении всех ресурсов и, вследствие этого, о низкой оценке качества жизни среди пациентов ЗПТ.   При этом возможности медицинского, психологического и социального сопровождения, которые могли бы способствовать улучшению качества жизни пациентов, минимизируется самими же психологами, медицинскими и социальными работникам, в деятельности которых превалирует контроль.  Вы принимаете 6 лет ЗТ. У вас появилось что-то…пришло ли что-то в вашу жизнь, или ваша жизнь такая наоборот… Стало все стабильно плохо. Если раньше оно было скачками и перепадами, то сейчас все ровненько. Пусть плохо, но зато ровно. (ММВ82АД) </vt:lpstr>
      <vt:lpstr>Инструмент сбора данных</vt:lpstr>
      <vt:lpstr>Основные предварительные результаты исследования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Основные выводы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Alexandra Dmitrieva</dc:creator>
  <cp:lastModifiedBy>Даша</cp:lastModifiedBy>
  <cp:revision>31</cp:revision>
  <dcterms:created xsi:type="dcterms:W3CDTF">2019-11-24T18:18:28Z</dcterms:created>
  <dcterms:modified xsi:type="dcterms:W3CDTF">2020-05-08T19:49:29Z</dcterms:modified>
</cp:coreProperties>
</file>