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284"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25.02.2021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25.02.2021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25.02.2021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25.02.2021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3200" dirty="0" smtClean="0">
                <a:latin typeface="Arial Black" panose="020B0A04020102020204" pitchFamily="34" charset="0"/>
              </a:rPr>
              <a:t>Про </a:t>
            </a:r>
            <a:r>
              <a:rPr lang="ru-RU" sz="3200" dirty="0" err="1">
                <a:latin typeface="Arial Black" panose="020B0A04020102020204" pitchFamily="34" charset="0"/>
              </a:rPr>
              <a:t>усунення</a:t>
            </a:r>
            <a:r>
              <a:rPr lang="ru-RU" sz="3200" dirty="0">
                <a:latin typeface="Arial Black" panose="020B0A04020102020204" pitchFamily="34" charset="0"/>
              </a:rPr>
              <a:t> </a:t>
            </a:r>
            <a:r>
              <a:rPr lang="ru-RU" sz="3200" dirty="0" err="1">
                <a:latin typeface="Arial Black" panose="020B0A04020102020204" pitchFamily="34" charset="0"/>
              </a:rPr>
              <a:t>бар’єрів</a:t>
            </a:r>
            <a:r>
              <a:rPr lang="ru-RU" sz="3200" dirty="0">
                <a:latin typeface="Arial Black" panose="020B0A04020102020204" pitchFamily="34" charset="0"/>
              </a:rPr>
              <a:t> доступу людей, </a:t>
            </a:r>
            <a:r>
              <a:rPr lang="ru-RU" sz="3200" dirty="0" err="1">
                <a:latin typeface="Arial Black" panose="020B0A04020102020204" pitchFamily="34" charset="0"/>
              </a:rPr>
              <a:t>які</a:t>
            </a:r>
            <a:r>
              <a:rPr lang="ru-RU" sz="3200" dirty="0">
                <a:latin typeface="Arial Black" panose="020B0A04020102020204" pitchFamily="34" charset="0"/>
              </a:rPr>
              <a:t> </a:t>
            </a:r>
            <a:r>
              <a:rPr lang="ru-RU" sz="3200" dirty="0" err="1">
                <a:latin typeface="Arial Black" panose="020B0A04020102020204" pitchFamily="34" charset="0"/>
              </a:rPr>
              <a:t>вживають</a:t>
            </a:r>
            <a:r>
              <a:rPr lang="ru-RU" sz="3200" dirty="0">
                <a:latin typeface="Arial Black" panose="020B0A04020102020204" pitchFamily="34" charset="0"/>
              </a:rPr>
              <a:t> </a:t>
            </a:r>
            <a:r>
              <a:rPr lang="ru-RU" sz="3200" dirty="0" err="1">
                <a:latin typeface="Arial Black" panose="020B0A04020102020204" pitchFamily="34" charset="0"/>
              </a:rPr>
              <a:t>ін’єкційні</a:t>
            </a:r>
            <a:r>
              <a:rPr lang="ru-RU" sz="3200" dirty="0">
                <a:latin typeface="Arial Black" panose="020B0A04020102020204" pitchFamily="34" charset="0"/>
              </a:rPr>
              <a:t> наркотики, до </a:t>
            </a:r>
            <a:r>
              <a:rPr lang="ru-RU" sz="3200" dirty="0" err="1">
                <a:latin typeface="Arial Black" panose="020B0A04020102020204" pitchFamily="34" charset="0"/>
              </a:rPr>
              <a:t>програми</a:t>
            </a:r>
            <a:r>
              <a:rPr lang="ru-RU" sz="3200" dirty="0">
                <a:latin typeface="Arial Black" panose="020B0A04020102020204" pitchFamily="34" charset="0"/>
              </a:rPr>
              <a:t> </a:t>
            </a:r>
            <a:r>
              <a:rPr lang="ru-RU" sz="3200" dirty="0" err="1">
                <a:latin typeface="Arial Black" panose="020B0A04020102020204" pitchFamily="34" charset="0"/>
              </a:rPr>
              <a:t>профілактики</a:t>
            </a:r>
            <a:r>
              <a:rPr lang="ru-RU" sz="3200" dirty="0">
                <a:latin typeface="Arial Black" panose="020B0A04020102020204" pitchFamily="34" charset="0"/>
              </a:rPr>
              <a:t> ВІЛ та </a:t>
            </a:r>
            <a:r>
              <a:rPr lang="ru-RU" sz="3200" dirty="0" err="1">
                <a:latin typeface="Arial Black" panose="020B0A04020102020204" pitchFamily="34" charset="0"/>
              </a:rPr>
              <a:t>зменшення</a:t>
            </a:r>
            <a:r>
              <a:rPr lang="ru-RU" sz="3200" dirty="0">
                <a:latin typeface="Arial Black" panose="020B0A04020102020204" pitchFamily="34" charset="0"/>
              </a:rPr>
              <a:t> </a:t>
            </a:r>
            <a:r>
              <a:rPr lang="ru-RU" sz="3200" dirty="0" err="1">
                <a:latin typeface="Arial Black" panose="020B0A04020102020204" pitchFamily="34" charset="0"/>
              </a:rPr>
              <a:t>шкоди</a:t>
            </a:r>
            <a:r>
              <a:rPr lang="ru-RU" sz="3200" dirty="0">
                <a:latin typeface="Arial Black" panose="020B0A04020102020204" pitchFamily="34" charset="0"/>
              </a:rPr>
              <a:t> за </a:t>
            </a:r>
            <a:r>
              <a:rPr lang="ru-RU" sz="3200" dirty="0" err="1">
                <a:latin typeface="Arial Black" panose="020B0A04020102020204" pitchFamily="34" charset="0"/>
              </a:rPr>
              <a:t>кошти</a:t>
            </a:r>
            <a:r>
              <a:rPr lang="ru-RU" sz="3200" dirty="0">
                <a:latin typeface="Arial Black" panose="020B0A04020102020204" pitchFamily="34" charset="0"/>
              </a:rPr>
              <a:t> Державного бюджету в м. </a:t>
            </a:r>
            <a:r>
              <a:rPr lang="ru-RU" sz="3200" dirty="0" err="1">
                <a:latin typeface="Arial Black" panose="020B0A04020102020204" pitchFamily="34" charset="0"/>
              </a:rPr>
              <a:t>Київ</a:t>
            </a:r>
            <a:endParaRPr lang="ru-RU" sz="3200" dirty="0">
              <a:latin typeface="Arial Black" panose="020B0A04020102020204" pitchFamily="34" charset="0"/>
            </a:endParaRPr>
          </a:p>
        </p:txBody>
      </p:sp>
      <p:sp>
        <p:nvSpPr>
          <p:cNvPr id="3" name="Подзаголовок 2"/>
          <p:cNvSpPr>
            <a:spLocks noGrp="1"/>
          </p:cNvSpPr>
          <p:nvPr>
            <p:ph type="subTitle" idx="1"/>
          </p:nvPr>
        </p:nvSpPr>
        <p:spPr>
          <a:xfrm>
            <a:off x="2267744" y="4797152"/>
            <a:ext cx="6400800" cy="1752600"/>
          </a:xfrm>
        </p:spPr>
        <p:txBody>
          <a:bodyPr>
            <a:normAutofit/>
          </a:bodyPr>
          <a:lstStyle/>
          <a:p>
            <a:pPr algn="r"/>
            <a:r>
              <a:rPr lang="ru-RU" sz="2000" dirty="0"/>
              <a:t>Антон Басенко, </a:t>
            </a:r>
            <a:r>
              <a:rPr lang="ru-RU" sz="2000" dirty="0" err="1"/>
              <a:t>програмний</a:t>
            </a:r>
            <a:r>
              <a:rPr lang="ru-RU" sz="2000" dirty="0"/>
              <a:t> менеджер МБФ «Альянс </a:t>
            </a:r>
            <a:r>
              <a:rPr lang="ru-RU" sz="2000" dirty="0" err="1"/>
              <a:t>громадського</a:t>
            </a:r>
            <a:r>
              <a:rPr lang="ru-RU" sz="2000" dirty="0"/>
              <a:t> </a:t>
            </a:r>
            <a:r>
              <a:rPr lang="ru-RU" sz="2000" dirty="0" err="1"/>
              <a:t>здоров’я</a:t>
            </a:r>
            <a:r>
              <a:rPr lang="ru-RU" sz="2000" dirty="0"/>
              <a:t>», заступник </a:t>
            </a:r>
            <a:r>
              <a:rPr lang="ru-RU" sz="2000" dirty="0" err="1"/>
              <a:t>голови</a:t>
            </a:r>
            <a:r>
              <a:rPr lang="ru-RU" sz="2000" dirty="0"/>
              <a:t> </a:t>
            </a:r>
            <a:r>
              <a:rPr lang="ru-RU" sz="2000" dirty="0" err="1"/>
              <a:t>Комітету</a:t>
            </a:r>
            <a:r>
              <a:rPr lang="ru-RU" sz="2000" dirty="0"/>
              <a:t>, член </a:t>
            </a:r>
            <a:r>
              <a:rPr lang="ru-RU" sz="2000" dirty="0" err="1"/>
              <a:t>Національної</a:t>
            </a:r>
            <a:r>
              <a:rPr lang="ru-RU" sz="2000" dirty="0"/>
              <a:t> ради </a:t>
            </a:r>
            <a:r>
              <a:rPr lang="ru-RU" sz="2000" dirty="0" err="1"/>
              <a:t>від</a:t>
            </a:r>
            <a:r>
              <a:rPr lang="ru-RU" sz="2000" dirty="0"/>
              <a:t> </a:t>
            </a:r>
            <a:r>
              <a:rPr lang="ru-RU" sz="2000" dirty="0" err="1"/>
              <a:t>спільноти</a:t>
            </a:r>
            <a:r>
              <a:rPr lang="ru-RU" sz="2000" dirty="0"/>
              <a:t> людей з </a:t>
            </a:r>
            <a:r>
              <a:rPr lang="ru-RU" sz="2000" dirty="0" err="1" smtClean="0"/>
              <a:t>наркозалежністю</a:t>
            </a:r>
            <a:endParaRPr lang="ru-RU" sz="2000" dirty="0"/>
          </a:p>
        </p:txBody>
      </p:sp>
    </p:spTree>
    <p:extLst>
      <p:ext uri="{BB962C8B-B14F-4D97-AF65-F5344CB8AC3E}">
        <p14:creationId xmlns:p14="http://schemas.microsoft.com/office/powerpoint/2010/main" val="1574809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66130"/>
          </a:xfrm>
        </p:spPr>
        <p:txBody>
          <a:bodyPr>
            <a:normAutofit fontScale="90000"/>
          </a:bodyPr>
          <a:lstStyle/>
          <a:p>
            <a:r>
              <a:rPr lang="uk-UA" dirty="0" smtClean="0"/>
              <a:t>«Первинка» </a:t>
            </a:r>
            <a:r>
              <a:rPr lang="en-US" dirty="0" err="1" smtClean="0"/>
              <a:t>Vs</a:t>
            </a:r>
            <a:r>
              <a:rPr lang="en-US" dirty="0" smtClean="0"/>
              <a:t> </a:t>
            </a:r>
            <a:r>
              <a:rPr lang="uk-UA" dirty="0" smtClean="0"/>
              <a:t>ЗПТ</a:t>
            </a:r>
            <a:br>
              <a:rPr lang="uk-UA" dirty="0" smtClean="0"/>
            </a:br>
            <a:r>
              <a:rPr lang="uk-UA" sz="3600" dirty="0" smtClean="0">
                <a:solidFill>
                  <a:srgbClr val="FF0000"/>
                </a:solidFill>
              </a:rPr>
              <a:t>84</a:t>
            </a:r>
            <a:r>
              <a:rPr lang="uk-UA" sz="3600" dirty="0" smtClean="0"/>
              <a:t>-01.11.20</a:t>
            </a:r>
            <a:r>
              <a:rPr lang="en-US" sz="3600" dirty="0" smtClean="0"/>
              <a:t> (1243)</a:t>
            </a:r>
            <a:r>
              <a:rPr lang="uk-UA" sz="3600" dirty="0" smtClean="0"/>
              <a:t> </a:t>
            </a:r>
            <a:r>
              <a:rPr lang="en-US" sz="3600" dirty="0" err="1" smtClean="0"/>
              <a:t>Vs</a:t>
            </a:r>
            <a:r>
              <a:rPr lang="en-US" sz="3600" dirty="0" smtClean="0"/>
              <a:t> </a:t>
            </a:r>
            <a:r>
              <a:rPr lang="en-US" sz="3600" dirty="0" smtClean="0">
                <a:solidFill>
                  <a:srgbClr val="FF0000"/>
                </a:solidFill>
              </a:rPr>
              <a:t>46</a:t>
            </a:r>
            <a:r>
              <a:rPr lang="en-US" sz="3600" dirty="0" smtClean="0"/>
              <a:t>-01.02.21 (1349)</a:t>
            </a:r>
            <a:r>
              <a:rPr lang="uk-UA" sz="3600" dirty="0" smtClean="0"/>
              <a:t> </a:t>
            </a:r>
            <a:endParaRPr lang="ru-RU" sz="3600" dirty="0"/>
          </a:p>
        </p:txBody>
      </p:sp>
      <p:pic>
        <p:nvPicPr>
          <p:cNvPr id="1027"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46" t="37811" r="69900" b="18012"/>
          <a:stretch/>
        </p:blipFill>
        <p:spPr bwMode="auto">
          <a:xfrm>
            <a:off x="0" y="1628800"/>
            <a:ext cx="4686238" cy="4078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4607" t="33335" r="69683" b="19756"/>
          <a:stretch/>
        </p:blipFill>
        <p:spPr bwMode="auto">
          <a:xfrm>
            <a:off x="4823720" y="1618006"/>
            <a:ext cx="4069376"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5029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«Через відсутність фізичної можливості та низької мотивації…»</a:t>
            </a:r>
            <a:endParaRPr lang="ru-RU" dirty="0"/>
          </a:p>
        </p:txBody>
      </p:sp>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481" b="17788"/>
          <a:stretch/>
        </p:blipFill>
        <p:spPr bwMode="auto">
          <a:xfrm>
            <a:off x="755576" y="1530682"/>
            <a:ext cx="3788369" cy="5161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559" b="9687"/>
          <a:stretch/>
        </p:blipFill>
        <p:spPr bwMode="auto">
          <a:xfrm>
            <a:off x="4860032" y="1490957"/>
            <a:ext cx="3415812" cy="5201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3120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66130"/>
          </a:xfrm>
        </p:spPr>
        <p:txBody>
          <a:bodyPr>
            <a:normAutofit fontScale="90000"/>
          </a:bodyPr>
          <a:lstStyle/>
          <a:p>
            <a:r>
              <a:rPr lang="uk-UA" dirty="0" smtClean="0">
                <a:solidFill>
                  <a:srgbClr val="FF0000"/>
                </a:solidFill>
              </a:rPr>
              <a:t>12 – 4 = 8</a:t>
            </a:r>
            <a:br>
              <a:rPr lang="uk-UA" dirty="0" smtClean="0">
                <a:solidFill>
                  <a:srgbClr val="FF0000"/>
                </a:solidFill>
              </a:rPr>
            </a:br>
            <a:r>
              <a:rPr lang="uk-UA" dirty="0" smtClean="0"/>
              <a:t>процес продовжується… </a:t>
            </a:r>
            <a:endParaRPr lang="ru-RU" dirty="0"/>
          </a:p>
        </p:txBody>
      </p:sp>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648" b="27891"/>
          <a:stretch/>
        </p:blipFill>
        <p:spPr bwMode="auto">
          <a:xfrm>
            <a:off x="179512" y="1484784"/>
            <a:ext cx="4320480" cy="4485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9756" b="18105"/>
          <a:stretch/>
        </p:blipFill>
        <p:spPr bwMode="auto">
          <a:xfrm>
            <a:off x="4716016" y="1484784"/>
            <a:ext cx="4104456" cy="52579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7402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r>
              <a:rPr lang="uk-UA" dirty="0" smtClean="0"/>
              <a:t>Формальності</a:t>
            </a:r>
            <a:r>
              <a:rPr lang="en-US" dirty="0" smtClean="0"/>
              <a:t> </a:t>
            </a:r>
            <a:r>
              <a:rPr lang="en-US" dirty="0" err="1" smtClean="0"/>
              <a:t>Vs</a:t>
            </a:r>
            <a:r>
              <a:rPr lang="en-US" dirty="0" smtClean="0"/>
              <a:t> </a:t>
            </a:r>
            <a:r>
              <a:rPr lang="uk-UA" dirty="0" smtClean="0"/>
              <a:t>Життя 1000 людей</a:t>
            </a:r>
            <a:endParaRPr lang="ru-RU"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61348" y="1052735"/>
            <a:ext cx="30480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90789">
            <a:off x="4781689" y="3640696"/>
            <a:ext cx="4353910" cy="3582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t="7805" b="11151"/>
          <a:stretch/>
        </p:blipFill>
        <p:spPr bwMode="auto">
          <a:xfrm>
            <a:off x="827584" y="1052736"/>
            <a:ext cx="4104454" cy="5308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7361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Рецепти?</a:t>
            </a:r>
            <a:endParaRPr lang="ru-RU" dirty="0"/>
          </a:p>
        </p:txBody>
      </p:sp>
      <p:sp>
        <p:nvSpPr>
          <p:cNvPr id="3" name="Объект 2"/>
          <p:cNvSpPr>
            <a:spLocks noGrp="1"/>
          </p:cNvSpPr>
          <p:nvPr>
            <p:ph idx="1"/>
          </p:nvPr>
        </p:nvSpPr>
        <p:spPr>
          <a:xfrm>
            <a:off x="457200" y="1600200"/>
            <a:ext cx="4114800" cy="4525963"/>
          </a:xfrm>
        </p:spPr>
        <p:txBody>
          <a:bodyPr>
            <a:normAutofit fontScale="92500" lnSpcReduction="20000"/>
          </a:bodyPr>
          <a:lstStyle/>
          <a:p>
            <a:r>
              <a:rPr lang="uk-UA" dirty="0" smtClean="0"/>
              <a:t>Тільки протягом </a:t>
            </a:r>
            <a:r>
              <a:rPr lang="uk-UA" b="1" dirty="0" smtClean="0"/>
              <a:t>2020</a:t>
            </a:r>
            <a:r>
              <a:rPr lang="uk-UA" dirty="0" smtClean="0"/>
              <a:t> року КП «Фармація» у Києві отоварила </a:t>
            </a:r>
            <a:r>
              <a:rPr lang="uk-UA" b="1" dirty="0" smtClean="0"/>
              <a:t>750 000 рецептів</a:t>
            </a:r>
            <a:r>
              <a:rPr lang="uk-UA" dirty="0" smtClean="0"/>
              <a:t> на </a:t>
            </a:r>
            <a:r>
              <a:rPr lang="uk-UA" dirty="0" err="1" smtClean="0"/>
              <a:t>метадон</a:t>
            </a:r>
            <a:r>
              <a:rPr lang="uk-UA" dirty="0" smtClean="0"/>
              <a:t> (виключно приватні кабінети/клініки) по приблизним розрахункам на загальну суму </a:t>
            </a:r>
            <a:r>
              <a:rPr lang="uk-UA" b="1" dirty="0" smtClean="0"/>
              <a:t>3.8 мільйона доларів США </a:t>
            </a:r>
            <a:endParaRPr lang="ru-RU" b="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16632"/>
            <a:ext cx="1484784" cy="1484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descr="показове заняття - li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1979" y="1569268"/>
            <a:ext cx="4113097" cy="43204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rot="20135299">
            <a:off x="4921670" y="3375174"/>
            <a:ext cx="3736535" cy="923330"/>
          </a:xfrm>
          <a:prstGeom prst="rect">
            <a:avLst/>
          </a:prstGeom>
          <a:noFill/>
        </p:spPr>
        <p:txBody>
          <a:bodyPr wrap="squar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$ 3.800.000</a:t>
            </a:r>
            <a:endParaRPr lang="ru-RU"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1873388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a:t>
            </a:r>
            <a:r>
              <a:rPr lang="uk-UA" dirty="0" err="1" smtClean="0"/>
              <a:t>Розливайка</a:t>
            </a:r>
            <a:r>
              <a:rPr lang="uk-UA" dirty="0" smtClean="0"/>
              <a:t>» </a:t>
            </a:r>
            <a:r>
              <a:rPr lang="en-US" dirty="0" err="1" smtClean="0"/>
              <a:t>Vs</a:t>
            </a:r>
            <a:r>
              <a:rPr lang="en-US" dirty="0" smtClean="0"/>
              <a:t> </a:t>
            </a:r>
            <a:r>
              <a:rPr lang="ru-RU" dirty="0" smtClean="0"/>
              <a:t>ЗПТ</a:t>
            </a:r>
            <a:endParaRPr lang="ru-RU" dirty="0"/>
          </a:p>
        </p:txBody>
      </p:sp>
      <p:pic>
        <p:nvPicPr>
          <p:cNvPr id="614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7308304" y="116632"/>
            <a:ext cx="1755576" cy="1755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Объект 5"/>
          <p:cNvSpPr>
            <a:spLocks noGrp="1"/>
          </p:cNvSpPr>
          <p:nvPr>
            <p:ph sz="half" idx="2"/>
          </p:nvPr>
        </p:nvSpPr>
        <p:spPr>
          <a:xfrm>
            <a:off x="5148064" y="1772816"/>
            <a:ext cx="3538736" cy="4680520"/>
          </a:xfrm>
        </p:spPr>
        <p:txBody>
          <a:bodyPr>
            <a:normAutofit fontScale="92500" lnSpcReduction="10000"/>
          </a:bodyPr>
          <a:lstStyle/>
          <a:p>
            <a:r>
              <a:rPr lang="uk-UA" dirty="0" smtClean="0"/>
              <a:t>Позаминулий місяць – 72 «рецептурних» платних кабінети в Києві</a:t>
            </a:r>
          </a:p>
          <a:p>
            <a:r>
              <a:rPr lang="uk-UA" dirty="0" smtClean="0"/>
              <a:t>За місяць «перевірок поліції» їх кількість зменшилася тільки до 67 </a:t>
            </a:r>
          </a:p>
          <a:p>
            <a:r>
              <a:rPr lang="uk-UA" dirty="0" smtClean="0"/>
              <a:t>Один кабінет самий мінімум обслуговує по 50 на день (рентабельність)</a:t>
            </a:r>
            <a:endParaRPr lang="ru-RU" dirty="0"/>
          </a:p>
        </p:txBody>
      </p:sp>
      <p:pic>
        <p:nvPicPr>
          <p:cNvPr id="6149" name="Picture 5" descr="Сегодня вступил в силу запрет на продажу алкоголя в жилых домах Самар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1772816"/>
            <a:ext cx="5126285"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677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850106"/>
          </a:xfrm>
        </p:spPr>
        <p:txBody>
          <a:bodyPr/>
          <a:lstStyle/>
          <a:p>
            <a:r>
              <a:rPr lang="uk-UA" dirty="0" smtClean="0"/>
              <a:t>Рішення</a:t>
            </a:r>
            <a:endParaRPr lang="ru-RU" dirty="0"/>
          </a:p>
        </p:txBody>
      </p:sp>
      <p:sp>
        <p:nvSpPr>
          <p:cNvPr id="6" name="Объект 5"/>
          <p:cNvSpPr>
            <a:spLocks noGrp="1"/>
          </p:cNvSpPr>
          <p:nvPr>
            <p:ph idx="1"/>
          </p:nvPr>
        </p:nvSpPr>
        <p:spPr>
          <a:xfrm>
            <a:off x="457200" y="1268760"/>
            <a:ext cx="8229600" cy="5256584"/>
          </a:xfrm>
        </p:spPr>
        <p:txBody>
          <a:bodyPr>
            <a:normAutofit fontScale="85000" lnSpcReduction="10000"/>
          </a:bodyPr>
          <a:lstStyle/>
          <a:p>
            <a:r>
              <a:rPr lang="uk-UA" sz="1800" dirty="0" smtClean="0"/>
              <a:t>КМДА, з огляду на зобов'язання міста в рамках ініціативи </a:t>
            </a:r>
            <a:r>
              <a:rPr lang="uk-UA" sz="1800" dirty="0" err="1" smtClean="0"/>
              <a:t>Фаст-Трек</a:t>
            </a:r>
            <a:r>
              <a:rPr lang="uk-UA" sz="1800" dirty="0" smtClean="0"/>
              <a:t>, планові індикатори щодо охоплення програмами ЗПТ необхідність максимального переведення амбулаторних послуг на первинний рівень,  оновленого наказу МОЗ 200 та збільшеного вдвічі НСЗУ тарифу за надання послуги ЗПТ, вжити заходів щодо доведення актуальної інформації до головних лікарів ЦПМСД м. Києва та поновлення роботи ЗПТ на базі всіх 14 запланованих ЦПМСД з відповідним набором  необхідної кількості пацієнтів</a:t>
            </a:r>
          </a:p>
          <a:p>
            <a:r>
              <a:rPr lang="uk-UA" sz="1800" dirty="0" smtClean="0"/>
              <a:t>ЦГЗ спільно з Альянсом оперативно проаналізувати нормативну можливість самостійного фасування силами ЗОЗ рідкого </a:t>
            </a:r>
            <a:r>
              <a:rPr lang="uk-UA" sz="1800" dirty="0" err="1" smtClean="0"/>
              <a:t>метадону</a:t>
            </a:r>
            <a:r>
              <a:rPr lang="uk-UA" sz="1800" dirty="0" smtClean="0"/>
              <a:t> пацієнтам для видачі препарату для самостійного прийому, а за її відсутності опрацювати альтернативні опції виходу з ситуації що склалася;</a:t>
            </a:r>
          </a:p>
          <a:p>
            <a:r>
              <a:rPr lang="uk-UA" sz="1800" dirty="0" smtClean="0"/>
              <a:t>Альянсу громадського здоров'я, за наявності нормативної можливості фасування силами ЗОЗ рідкого </a:t>
            </a:r>
            <a:r>
              <a:rPr lang="uk-UA" sz="1800" dirty="0" err="1" smtClean="0"/>
              <a:t>метадону</a:t>
            </a:r>
            <a:r>
              <a:rPr lang="uk-UA" sz="1800" dirty="0" smtClean="0"/>
              <a:t> для самостійного прийому пацієнтами ЗПТ, оперативно опрацювати можливість закупівлі  та передачі в КНП «КМНКЛ </a:t>
            </a:r>
            <a:r>
              <a:rPr lang="uk-UA" sz="1800" dirty="0" err="1" smtClean="0"/>
              <a:t>Соціотерапія</a:t>
            </a:r>
            <a:r>
              <a:rPr lang="uk-UA" sz="1800" dirty="0" smtClean="0"/>
              <a:t>»  та КМКЛ №5 відповідної тари  та інших витратних матеріалів (пластикові пляшечки, наліпки, тощо);</a:t>
            </a:r>
          </a:p>
          <a:p>
            <a:r>
              <a:rPr lang="uk-UA" sz="1800" dirty="0" smtClean="0"/>
              <a:t>Рекомендувати КНП «КМНКЛ </a:t>
            </a:r>
            <a:r>
              <a:rPr lang="uk-UA" sz="1800" dirty="0" err="1" smtClean="0"/>
              <a:t>Соціотерапія</a:t>
            </a:r>
            <a:r>
              <a:rPr lang="uk-UA" sz="1800" dirty="0" smtClean="0"/>
              <a:t>» та КМКЛ №5  тимчасово повернутися до виписування рецептів  Ф-3 для можливості придбання препаратів ЗПТ в аптеці власним коштом хоча б для певних пріоритетних категорій </a:t>
            </a:r>
            <a:r>
              <a:rPr lang="uk-UA" sz="1800" dirty="0" smtClean="0"/>
              <a:t>пацієнтів;</a:t>
            </a:r>
          </a:p>
          <a:p>
            <a:r>
              <a:rPr lang="uk-UA" sz="1800" dirty="0" smtClean="0"/>
              <a:t>МОЗ, з огляду на прийняття двох ключових нормативних актів: наказ МОЗ №2555 (Медичні стандарти лікування </a:t>
            </a:r>
            <a:r>
              <a:rPr lang="uk-UA" sz="1800" dirty="0" err="1" smtClean="0"/>
              <a:t>опіоїдної</a:t>
            </a:r>
            <a:r>
              <a:rPr lang="uk-UA" sz="1800" dirty="0" smtClean="0"/>
              <a:t> залежності) та наказ №2630 (зміни до наказу 200), про порядок проведення ЗПТ, сприяти якнайшвидшому приведенню роботи приватних клінік та кабінетів до норм вищевказаних НПА, зокрема в місті Києві;</a:t>
            </a:r>
          </a:p>
          <a:p>
            <a:r>
              <a:rPr lang="uk-UA" sz="1800" dirty="0" smtClean="0"/>
              <a:t>НУО які надають послуги або представляють інтереси ЛВІН в місті Києві продовжити активну роботу по залученню нових клієнтів до програм ЗПТ. </a:t>
            </a:r>
            <a:r>
              <a:rPr lang="uk-UA" sz="1800" dirty="0" smtClean="0"/>
              <a:t>  </a:t>
            </a:r>
            <a:endParaRPr lang="ru-RU" sz="1800" dirty="0"/>
          </a:p>
        </p:txBody>
      </p:sp>
    </p:spTree>
    <p:extLst>
      <p:ext uri="{BB962C8B-B14F-4D97-AF65-F5344CB8AC3E}">
        <p14:creationId xmlns:p14="http://schemas.microsoft.com/office/powerpoint/2010/main" val="269612465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413</Words>
  <Application>Microsoft Office PowerPoint</Application>
  <PresentationFormat>Экран (4:3)</PresentationFormat>
  <Paragraphs>20</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Про усунення бар’єрів доступу людей, які вживають ін’єкційні наркотики, до програми профілактики ВІЛ та зменшення шкоди за кошти Державного бюджету в м. Київ</vt:lpstr>
      <vt:lpstr>«Первинка» Vs ЗПТ 84-01.11.20 (1243) Vs 46-01.02.21 (1349) </vt:lpstr>
      <vt:lpstr>«Через відсутність фізичної можливості та низької мотивації…»</vt:lpstr>
      <vt:lpstr>12 – 4 = 8 процес продовжується… </vt:lpstr>
      <vt:lpstr>Формальності Vs Життя 1000 людей</vt:lpstr>
      <vt:lpstr>Рецепти?</vt:lpstr>
      <vt:lpstr>«Розливайка» Vs ЗПТ</vt:lpstr>
      <vt:lpstr>Рішення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RePack by Diakov</cp:lastModifiedBy>
  <cp:revision>15</cp:revision>
  <dcterms:created xsi:type="dcterms:W3CDTF">2021-02-24T18:01:07Z</dcterms:created>
  <dcterms:modified xsi:type="dcterms:W3CDTF">2021-02-24T22:28:31Z</dcterms:modified>
</cp:coreProperties>
</file>