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4" r:id="rId7"/>
    <p:sldId id="262" r:id="rId8"/>
    <p:sldId id="263" r:id="rId9"/>
    <p:sldId id="26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84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400ACD-CE0C-4D6B-B67B-D8FCA5140A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E5EAEC-3445-44CC-8682-5AE6F23C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110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https://www.poglyad.tv/odnu-seriyu-preparatu-vid-narkotychnoyi-zalezhnosti-zaboronyly-v-ukrayini/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E5EAEC-3445-44CC-8682-5AE6F23C36A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371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6C6D-91BB-44B8-BA56-5378F2DAC11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8FC9-DE59-4A2E-8BE8-233FA9473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482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6C6D-91BB-44B8-BA56-5378F2DAC11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8FC9-DE59-4A2E-8BE8-233FA9473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658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6C6D-91BB-44B8-BA56-5378F2DAC11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8FC9-DE59-4A2E-8BE8-233FA9473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297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6C6D-91BB-44B8-BA56-5378F2DAC11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8FC9-DE59-4A2E-8BE8-233FA9473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041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6C6D-91BB-44B8-BA56-5378F2DAC11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8FC9-DE59-4A2E-8BE8-233FA9473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024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6C6D-91BB-44B8-BA56-5378F2DAC11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8FC9-DE59-4A2E-8BE8-233FA9473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329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6C6D-91BB-44B8-BA56-5378F2DAC11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8FC9-DE59-4A2E-8BE8-233FA9473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09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6C6D-91BB-44B8-BA56-5378F2DAC11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8FC9-DE59-4A2E-8BE8-233FA9473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115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6C6D-91BB-44B8-BA56-5378F2DAC11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8FC9-DE59-4A2E-8BE8-233FA9473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16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6C6D-91BB-44B8-BA56-5378F2DAC11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8FC9-DE59-4A2E-8BE8-233FA9473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369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6C6D-91BB-44B8-BA56-5378F2DAC11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B8FC9-DE59-4A2E-8BE8-233FA9473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849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96C6D-91BB-44B8-BA56-5378F2DAC11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B8FC9-DE59-4A2E-8BE8-233FA9473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952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aph.org.ua/uk/novyny/vpershe-v-ukrayini-mizhnarodnyj-ta-ukrayinskyj-dosvid-z-realizatsiyi-riznyh-modelej-pidhodiv-zamisnoyi-pidtrymuvalnoyi-terapiyi-uzagalneno-ta-vykladeno-u-odnij-publikatsiyi-analiz-ta-opys-modelej-pidh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harmreductioneurasia.org/wp-content/uploads/2021/01/covid-19-best-practices-rus.pdf" TargetMode="Externa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252028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Про розширення лінійки препаратів програм ЗПТ з урахуванням індивідуальних потреб </a:t>
            </a:r>
            <a:r>
              <a:rPr lang="uk-UA" b="1" dirty="0" smtClean="0"/>
              <a:t>пацієнтів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4581128"/>
            <a:ext cx="6400800" cy="1752600"/>
          </a:xfrm>
        </p:spPr>
        <p:txBody>
          <a:bodyPr>
            <a:normAutofit fontScale="62500" lnSpcReduction="20000"/>
          </a:bodyPr>
          <a:lstStyle/>
          <a:p>
            <a:pPr algn="r"/>
            <a:r>
              <a:rPr lang="uk-UA" dirty="0" smtClean="0"/>
              <a:t>Антон </a:t>
            </a:r>
            <a:r>
              <a:rPr lang="uk-UA" dirty="0" err="1" smtClean="0"/>
              <a:t>Басенко</a:t>
            </a:r>
            <a:endParaRPr lang="uk-UA" dirty="0" smtClean="0"/>
          </a:p>
          <a:p>
            <a:pPr algn="r"/>
            <a:r>
              <a:rPr lang="ru-RU" dirty="0" smtClean="0"/>
              <a:t>член </a:t>
            </a:r>
            <a:r>
              <a:rPr lang="ru-RU" dirty="0" err="1" smtClean="0"/>
              <a:t>Національної</a:t>
            </a:r>
            <a:r>
              <a:rPr lang="ru-RU" dirty="0" smtClean="0"/>
              <a:t> ради - </a:t>
            </a:r>
            <a:r>
              <a:rPr lang="ru-RU" dirty="0" err="1" smtClean="0"/>
              <a:t>представник</a:t>
            </a:r>
            <a:r>
              <a:rPr lang="ru-RU" dirty="0" smtClean="0"/>
              <a:t> </a:t>
            </a:r>
            <a:r>
              <a:rPr lang="ru-RU" dirty="0" err="1" smtClean="0"/>
              <a:t>громадських</a:t>
            </a:r>
            <a:r>
              <a:rPr lang="ru-RU" dirty="0" smtClean="0"/>
              <a:t> </a:t>
            </a:r>
            <a:r>
              <a:rPr lang="ru-RU" dirty="0" err="1" smtClean="0"/>
              <a:t>об’єднань</a:t>
            </a:r>
            <a:r>
              <a:rPr lang="ru-RU" dirty="0" smtClean="0"/>
              <a:t> та </a:t>
            </a:r>
            <a:r>
              <a:rPr lang="ru-RU" dirty="0" err="1" smtClean="0"/>
              <a:t>благодійних</a:t>
            </a:r>
            <a:r>
              <a:rPr lang="ru-RU" dirty="0" smtClean="0"/>
              <a:t> </a:t>
            </a:r>
            <a:r>
              <a:rPr lang="ru-RU" dirty="0" err="1" smtClean="0"/>
              <a:t>організацій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представляють</a:t>
            </a:r>
            <a:r>
              <a:rPr lang="ru-RU" dirty="0" smtClean="0"/>
              <a:t> </a:t>
            </a:r>
            <a:r>
              <a:rPr lang="ru-RU" dirty="0" err="1" smtClean="0"/>
              <a:t>інтереси</a:t>
            </a:r>
            <a:r>
              <a:rPr lang="ru-RU" dirty="0" smtClean="0"/>
              <a:t> </a:t>
            </a:r>
            <a:r>
              <a:rPr lang="ru-RU" dirty="0" err="1" smtClean="0"/>
              <a:t>споживачів</a:t>
            </a:r>
            <a:r>
              <a:rPr lang="ru-RU" dirty="0" smtClean="0"/>
              <a:t> </a:t>
            </a:r>
            <a:r>
              <a:rPr lang="ru-RU" dirty="0" err="1" smtClean="0"/>
              <a:t>ін’єкційних</a:t>
            </a:r>
            <a:r>
              <a:rPr lang="ru-RU" dirty="0" smtClean="0"/>
              <a:t> </a:t>
            </a:r>
            <a:r>
              <a:rPr lang="ru-RU" dirty="0" err="1" smtClean="0"/>
              <a:t>наркотиків</a:t>
            </a:r>
            <a:endParaRPr lang="ru-RU" dirty="0" smtClean="0"/>
          </a:p>
          <a:p>
            <a:pPr algn="r"/>
            <a:r>
              <a:rPr lang="ru-RU" dirty="0" err="1" smtClean="0"/>
              <a:t>Київ</a:t>
            </a:r>
            <a:r>
              <a:rPr lang="ru-RU" dirty="0" smtClean="0"/>
              <a:t>, </a:t>
            </a:r>
            <a:r>
              <a:rPr lang="ru-RU" dirty="0" smtClean="0"/>
              <a:t>24.02.2021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426295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Трохи передісторії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616624"/>
          </a:xfrm>
        </p:spPr>
        <p:txBody>
          <a:bodyPr/>
          <a:lstStyle/>
          <a:p>
            <a:r>
              <a:rPr lang="uk-UA" dirty="0" smtClean="0"/>
              <a:t>ЗПТ в Україні запроваджено з 2004 року з використанням препарату </a:t>
            </a:r>
            <a:r>
              <a:rPr lang="uk-UA" b="1" dirty="0" smtClean="0"/>
              <a:t>«</a:t>
            </a:r>
            <a:r>
              <a:rPr lang="en-US" b="1" dirty="0" err="1" smtClean="0"/>
              <a:t>Addnok</a:t>
            </a:r>
            <a:r>
              <a:rPr lang="uk-UA" b="1" dirty="0" smtClean="0"/>
              <a:t>» </a:t>
            </a:r>
            <a:r>
              <a:rPr lang="en-US" dirty="0" smtClean="0"/>
              <a:t>(</a:t>
            </a:r>
            <a:r>
              <a:rPr lang="uk-UA" dirty="0" err="1" smtClean="0"/>
              <a:t>бупренорфіну</a:t>
            </a:r>
            <a:r>
              <a:rPr lang="uk-UA" dirty="0" smtClean="0"/>
              <a:t> </a:t>
            </a:r>
            <a:r>
              <a:rPr lang="uk-UA" dirty="0" err="1" smtClean="0"/>
              <a:t>гідрохлорид</a:t>
            </a:r>
            <a:r>
              <a:rPr lang="uk-UA" dirty="0" smtClean="0"/>
              <a:t>, виробник</a:t>
            </a:r>
            <a:r>
              <a:rPr lang="uk-UA" dirty="0"/>
              <a:t> </a:t>
            </a:r>
            <a:r>
              <a:rPr lang="uk-UA" dirty="0" smtClean="0"/>
              <a:t>- </a:t>
            </a:r>
            <a:r>
              <a:rPr lang="uk-UA" b="1" dirty="0" smtClean="0"/>
              <a:t>Індія</a:t>
            </a:r>
            <a:r>
              <a:rPr lang="uk-UA" dirty="0" smtClean="0"/>
              <a:t>, </a:t>
            </a:r>
            <a:r>
              <a:rPr lang="en-US" dirty="0" err="1" smtClean="0"/>
              <a:t>Rusan</a:t>
            </a:r>
            <a:r>
              <a:rPr lang="en-US" dirty="0" smtClean="0"/>
              <a:t> </a:t>
            </a:r>
            <a:r>
              <a:rPr lang="en-US" dirty="0" err="1" smtClean="0"/>
              <a:t>Pharma</a:t>
            </a:r>
            <a:r>
              <a:rPr lang="uk-UA" dirty="0" smtClean="0"/>
              <a:t>, 0.4, 2, 8 мг)</a:t>
            </a:r>
            <a:endParaRPr lang="en-US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212976"/>
            <a:ext cx="7416824" cy="3411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5980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З 2008 року в Україні в програмах ЗПТ з</a:t>
            </a:r>
            <a:r>
              <a:rPr lang="en-US" dirty="0" smtClean="0"/>
              <a:t>’</a:t>
            </a:r>
            <a:r>
              <a:rPr lang="uk-UA" dirty="0" smtClean="0"/>
              <a:t>являється препарат </a:t>
            </a:r>
            <a:r>
              <a:rPr lang="uk-UA" b="1" dirty="0" smtClean="0"/>
              <a:t>«</a:t>
            </a:r>
            <a:r>
              <a:rPr lang="uk-UA" b="1" dirty="0" err="1" smtClean="0"/>
              <a:t>Метадон</a:t>
            </a:r>
            <a:r>
              <a:rPr lang="uk-UA" b="1" dirty="0" smtClean="0"/>
              <a:t>»</a:t>
            </a:r>
            <a:r>
              <a:rPr lang="uk-UA" dirty="0" smtClean="0"/>
              <a:t> (</a:t>
            </a:r>
            <a:r>
              <a:rPr lang="uk-UA" dirty="0" err="1" smtClean="0"/>
              <a:t>метадону</a:t>
            </a:r>
            <a:r>
              <a:rPr lang="uk-UA" dirty="0" smtClean="0"/>
              <a:t> </a:t>
            </a:r>
            <a:r>
              <a:rPr lang="uk-UA" dirty="0" err="1" smtClean="0"/>
              <a:t>гідрохлорид</a:t>
            </a:r>
            <a:r>
              <a:rPr lang="uk-UA" dirty="0" smtClean="0"/>
              <a:t>, таблетки), а саме: </a:t>
            </a:r>
            <a:r>
              <a:rPr lang="uk-UA" b="1" dirty="0" smtClean="0"/>
              <a:t>«</a:t>
            </a:r>
            <a:r>
              <a:rPr lang="uk-UA" b="1" dirty="0" err="1" smtClean="0"/>
              <a:t>Метадол</a:t>
            </a:r>
            <a:r>
              <a:rPr lang="uk-UA" b="1" dirty="0" smtClean="0"/>
              <a:t>» </a:t>
            </a:r>
            <a:r>
              <a:rPr lang="uk-UA" dirty="0" smtClean="0"/>
              <a:t>(</a:t>
            </a:r>
            <a:r>
              <a:rPr lang="uk-UA" b="1" dirty="0" smtClean="0"/>
              <a:t>Канада</a:t>
            </a:r>
            <a:r>
              <a:rPr lang="uk-UA" dirty="0" smtClean="0"/>
              <a:t>, </a:t>
            </a:r>
            <a:r>
              <a:rPr lang="en-US" dirty="0" err="1" smtClean="0"/>
              <a:t>Pharma</a:t>
            </a:r>
            <a:r>
              <a:rPr lang="en-US" dirty="0" smtClean="0"/>
              <a:t> Science</a:t>
            </a:r>
            <a:r>
              <a:rPr lang="uk-UA" dirty="0" smtClean="0"/>
              <a:t>, в дозуванні 5,10,25 мг</a:t>
            </a:r>
            <a:r>
              <a:rPr lang="en-US" dirty="0" smtClean="0"/>
              <a:t>)</a:t>
            </a:r>
            <a:r>
              <a:rPr lang="uk-UA" dirty="0"/>
              <a:t> </a:t>
            </a:r>
            <a:r>
              <a:rPr lang="uk-UA" dirty="0" smtClean="0"/>
              <a:t>та </a:t>
            </a:r>
            <a:r>
              <a:rPr lang="uk-UA" b="1" dirty="0" smtClean="0"/>
              <a:t>«</a:t>
            </a:r>
            <a:r>
              <a:rPr lang="uk-UA" b="1" dirty="0" err="1" smtClean="0"/>
              <a:t>Метаддикт</a:t>
            </a:r>
            <a:r>
              <a:rPr lang="uk-UA" b="1" dirty="0" smtClean="0"/>
              <a:t>» </a:t>
            </a:r>
            <a:r>
              <a:rPr lang="uk-UA" dirty="0" smtClean="0"/>
              <a:t>(</a:t>
            </a:r>
            <a:r>
              <a:rPr lang="uk-UA" b="1" dirty="0" smtClean="0"/>
              <a:t>Німеччина</a:t>
            </a:r>
            <a:r>
              <a:rPr lang="uk-UA" dirty="0" smtClean="0"/>
              <a:t>, </a:t>
            </a:r>
            <a:r>
              <a:rPr lang="ru-RU" dirty="0" smtClean="0"/>
              <a:t>"</a:t>
            </a:r>
            <a:r>
              <a:rPr lang="ru-RU" dirty="0" err="1" smtClean="0"/>
              <a:t>Салютас</a:t>
            </a:r>
            <a:r>
              <a:rPr lang="ru-RU" dirty="0" smtClean="0"/>
              <a:t> </a:t>
            </a:r>
            <a:r>
              <a:rPr lang="ru-RU" dirty="0" err="1" smtClean="0"/>
              <a:t>Фарма</a:t>
            </a:r>
            <a:r>
              <a:rPr lang="ru-RU" dirty="0" smtClean="0"/>
              <a:t> </a:t>
            </a:r>
            <a:r>
              <a:rPr lang="ru-RU" dirty="0" err="1" smtClean="0"/>
              <a:t>ГмбХ</a:t>
            </a:r>
            <a:r>
              <a:rPr lang="ru-RU" dirty="0" smtClean="0"/>
              <a:t>", </a:t>
            </a:r>
            <a:r>
              <a:rPr lang="ru-RU" dirty="0" err="1" smtClean="0"/>
              <a:t>підприємство</a:t>
            </a:r>
            <a:r>
              <a:rPr lang="ru-RU" dirty="0" smtClean="0"/>
              <a:t> "</a:t>
            </a:r>
            <a:r>
              <a:rPr lang="ru-RU" dirty="0" err="1" smtClean="0"/>
              <a:t>Гексал</a:t>
            </a:r>
            <a:r>
              <a:rPr lang="ru-RU" dirty="0" smtClean="0"/>
              <a:t> АГ, 40 мг)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 smtClean="0"/>
              <a:t>Закуповував Альянс за кошти ГФ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651" y="3472945"/>
            <a:ext cx="2376264" cy="3172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8"/>
          <a:stretch/>
        </p:blipFill>
        <p:spPr bwMode="auto">
          <a:xfrm>
            <a:off x="3541562" y="3978183"/>
            <a:ext cx="3092791" cy="2667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7" y="3978184"/>
            <a:ext cx="3477485" cy="2681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2384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Поява «Національного виробника»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44616"/>
          </a:xfrm>
        </p:spPr>
        <p:txBody>
          <a:bodyPr>
            <a:normAutofit/>
          </a:bodyPr>
          <a:lstStyle/>
          <a:p>
            <a:r>
              <a:rPr lang="uk-UA" sz="1800" dirty="0" smtClean="0"/>
              <a:t>З 2013 року в програмах ЗПТ (все ще закупівля Альянсом за кошти ГФ) вперше з</a:t>
            </a:r>
            <a:r>
              <a:rPr lang="en-US" sz="1800" dirty="0" smtClean="0"/>
              <a:t>’</a:t>
            </a:r>
            <a:r>
              <a:rPr lang="uk-UA" sz="1800" dirty="0" smtClean="0"/>
              <a:t>являються препарати вітчизняного виробництва («</a:t>
            </a:r>
            <a:r>
              <a:rPr lang="uk-UA" sz="1800" dirty="0" err="1" smtClean="0"/>
              <a:t>Бупренорфіну</a:t>
            </a:r>
            <a:r>
              <a:rPr lang="uk-UA" sz="1800" dirty="0" smtClean="0"/>
              <a:t> </a:t>
            </a:r>
            <a:r>
              <a:rPr lang="uk-UA" sz="1800" dirty="0" err="1" smtClean="0"/>
              <a:t>Гідрохлорид</a:t>
            </a:r>
            <a:r>
              <a:rPr lang="uk-UA" sz="1800" dirty="0" smtClean="0"/>
              <a:t>» виробництво Харків «Здоров</a:t>
            </a:r>
            <a:r>
              <a:rPr lang="en-US" sz="1800" dirty="0" smtClean="0"/>
              <a:t>’</a:t>
            </a:r>
            <a:r>
              <a:rPr lang="uk-UA" sz="1800" dirty="0" smtClean="0"/>
              <a:t>я Народу», з яким пішли і перші скарги 100 пацієнтів, та </a:t>
            </a:r>
            <a:r>
              <a:rPr lang="uk-UA" sz="1800" dirty="0" err="1" smtClean="0"/>
              <a:t>Бупрен</a:t>
            </a:r>
            <a:r>
              <a:rPr lang="uk-UA" sz="1800" dirty="0" smtClean="0"/>
              <a:t> ІС виробництва Одеса «</a:t>
            </a:r>
            <a:r>
              <a:rPr lang="uk-UA" sz="1800" dirty="0" err="1" smtClean="0"/>
              <a:t>Інтерхім</a:t>
            </a:r>
            <a:r>
              <a:rPr lang="uk-UA" sz="1800" dirty="0" smtClean="0"/>
              <a:t>»). </a:t>
            </a:r>
            <a:endParaRPr lang="ru-RU" sz="18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348880"/>
            <a:ext cx="7848872" cy="44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82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І тут з'явився Харківський </a:t>
            </a:r>
            <a:r>
              <a:rPr lang="uk-UA" dirty="0" err="1" smtClean="0"/>
              <a:t>метадон</a:t>
            </a:r>
            <a:r>
              <a:rPr lang="uk-UA" dirty="0" smtClean="0"/>
              <a:t>!</a:t>
            </a:r>
            <a:br>
              <a:rPr lang="uk-UA" dirty="0" smtClean="0"/>
            </a:br>
            <a:r>
              <a:rPr lang="uk-UA" dirty="0" smtClean="0"/>
              <a:t>(2014-2016 ГФ, з 2017 ДБ)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04" b="7119"/>
          <a:stretch/>
        </p:blipFill>
        <p:spPr bwMode="auto">
          <a:xfrm>
            <a:off x="1547664" y="1772816"/>
            <a:ext cx="5832648" cy="3258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2623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«Голос спільноти»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05" b="37749"/>
          <a:stretch/>
        </p:blipFill>
        <p:spPr bwMode="auto">
          <a:xfrm>
            <a:off x="47730" y="894629"/>
            <a:ext cx="3058547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11" b="13433"/>
          <a:stretch/>
        </p:blipFill>
        <p:spPr bwMode="auto">
          <a:xfrm>
            <a:off x="2951950" y="1340768"/>
            <a:ext cx="3366526" cy="526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00" b="47673"/>
          <a:stretch/>
        </p:blipFill>
        <p:spPr bwMode="auto">
          <a:xfrm>
            <a:off x="179511" y="4009345"/>
            <a:ext cx="2926765" cy="2815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6" t="15080" b="46670"/>
          <a:stretch/>
        </p:blipFill>
        <p:spPr bwMode="auto">
          <a:xfrm>
            <a:off x="6029538" y="1340768"/>
            <a:ext cx="3116594" cy="327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7818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en-US" sz="1800" dirty="0">
                <a:hlinkClick r:id="rId2"/>
              </a:rPr>
              <a:t>http://</a:t>
            </a:r>
            <a:r>
              <a:rPr lang="en-US" sz="1800" dirty="0" smtClean="0">
                <a:hlinkClick r:id="rId2"/>
              </a:rPr>
              <a:t>aph.org.ua/uk/novyny/vpershe-v-ukrayini-mizhnarodnyj-ta-ukrayinskyj-dosvid-z-realizatsiyi-riznyh-modelej-pidhodiv-zamisnoyi-pidtrymuvalnoyi-terapiyi-uzagalneno-ta-vykladeno-u-odnij-publikatsiyi-analiz-ta-opys-modelej-pidh</a:t>
            </a:r>
            <a:r>
              <a:rPr lang="uk-UA" sz="1800" dirty="0" smtClean="0">
                <a:hlinkClick r:id="rId2"/>
              </a:rPr>
              <a:t>/</a:t>
            </a:r>
            <a:r>
              <a:rPr lang="uk-UA" sz="1800" dirty="0" smtClean="0"/>
              <a:t> </a:t>
            </a:r>
            <a:endParaRPr lang="ru-RU" sz="1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12776"/>
            <a:ext cx="646566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6021288"/>
            <a:ext cx="2826477" cy="719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0457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1600" dirty="0">
                <a:hlinkClick r:id="rId2"/>
              </a:rPr>
              <a:t>https://harmreductioneurasia.org/wp-content/uploads/2021/01/covid-19-best-practices-rus.pdf</a:t>
            </a:r>
            <a:r>
              <a:rPr lang="en-US" sz="1600" dirty="0"/>
              <a:t> 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r>
              <a:rPr lang="ru-RU" sz="1600" b="1" dirty="0"/>
              <a:t>В своей работе SANANIM </a:t>
            </a:r>
            <a:r>
              <a:rPr lang="ru-RU" sz="1600" b="1" dirty="0" smtClean="0"/>
              <a:t>(Чехия) использует </a:t>
            </a:r>
            <a:r>
              <a:rPr lang="ru-RU" sz="1600" b="1" dirty="0"/>
              <a:t>препарат </a:t>
            </a:r>
            <a:r>
              <a:rPr lang="ru-RU" sz="1600" b="1" dirty="0" err="1"/>
              <a:t>Метилфенидат</a:t>
            </a:r>
            <a:r>
              <a:rPr lang="ru-RU" sz="1600" b="1" dirty="0"/>
              <a:t>, который ранее прописывали только при СДВГ</a:t>
            </a:r>
            <a:r>
              <a:rPr lang="ru-RU" sz="1600" dirty="0"/>
              <a:t>, хотя организация предпочла бы использовать </a:t>
            </a:r>
            <a:r>
              <a:rPr lang="ru-RU" sz="1600" dirty="0" err="1"/>
              <a:t>Дексамфетамин</a:t>
            </a:r>
            <a:r>
              <a:rPr lang="ru-RU" sz="1600" dirty="0"/>
              <a:t> из-за более высокого уровня соблюдения приверженности к нему со стороны клиентов, как показал опыт других стран, таких как Австралия и Великобритания, но его использование в Чехии не было одобрено. </a:t>
            </a:r>
            <a:r>
              <a:rPr lang="ru-RU" sz="1600" b="1" dirty="0"/>
              <a:t>Количество клиентов, которых SANANIM поддерживает в рамках программы заместительной поддерживающей терапии для людей, употребляющих стимуляторы, относительно невелико, менее 100 человек</a:t>
            </a:r>
            <a:r>
              <a:rPr lang="ru-RU" sz="1600" dirty="0"/>
              <a:t>.</a:t>
            </a:r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50" t="17875" r="23544" b="13847"/>
          <a:stretch/>
        </p:blipFill>
        <p:spPr bwMode="auto">
          <a:xfrm>
            <a:off x="3563888" y="188640"/>
            <a:ext cx="5184576" cy="6442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238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Рекомендації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 smtClean="0"/>
              <a:t>Розглянути можливість закупівлі препаратів двох різних національних виробників 50/50;</a:t>
            </a:r>
          </a:p>
          <a:p>
            <a:r>
              <a:rPr lang="uk-UA" dirty="0" smtClean="0"/>
              <a:t>Сприяти виходу/поверненню на український ринок зарубіжних виробників;</a:t>
            </a:r>
          </a:p>
          <a:p>
            <a:r>
              <a:rPr lang="uk-UA" dirty="0" smtClean="0"/>
              <a:t>Сприяти</a:t>
            </a:r>
            <a:r>
              <a:rPr lang="uk-UA" dirty="0" smtClean="0"/>
              <a:t> впровадженню </a:t>
            </a:r>
            <a:r>
              <a:rPr lang="uk-UA" dirty="0" smtClean="0"/>
              <a:t>інших препаратів ЗПТ </a:t>
            </a:r>
            <a:r>
              <a:rPr lang="uk-UA" dirty="0" smtClean="0"/>
              <a:t>(пролонговані форми </a:t>
            </a:r>
            <a:r>
              <a:rPr lang="uk-UA" dirty="0" err="1" smtClean="0"/>
              <a:t>бупренорфіну</a:t>
            </a:r>
            <a:r>
              <a:rPr lang="uk-UA" dirty="0" smtClean="0"/>
              <a:t>, пролонгований </a:t>
            </a:r>
            <a:r>
              <a:rPr lang="uk-UA" dirty="0" smtClean="0"/>
              <a:t>сульфат морфіну, </a:t>
            </a:r>
            <a:r>
              <a:rPr lang="uk-UA" dirty="0" err="1" smtClean="0"/>
              <a:t>дігідрокодеїн</a:t>
            </a:r>
            <a:r>
              <a:rPr lang="uk-UA" dirty="0" smtClean="0"/>
              <a:t>, </a:t>
            </a:r>
            <a:r>
              <a:rPr lang="uk-UA" dirty="0" err="1" smtClean="0"/>
              <a:t>діацетилморфін</a:t>
            </a:r>
            <a:r>
              <a:rPr lang="uk-UA" dirty="0" smtClean="0"/>
              <a:t>, тощо);</a:t>
            </a:r>
          </a:p>
          <a:p>
            <a:r>
              <a:rPr lang="uk-UA" dirty="0" smtClean="0"/>
              <a:t>Альянсу спільно з ЦГЗ опрацювати </a:t>
            </a:r>
            <a:r>
              <a:rPr lang="uk-UA" dirty="0" smtClean="0"/>
              <a:t>запровадження «пілоту» </a:t>
            </a:r>
            <a:r>
              <a:rPr lang="uk-UA" smtClean="0"/>
              <a:t>(дослідницького) ЗПТ </a:t>
            </a:r>
            <a:r>
              <a:rPr lang="uk-UA" dirty="0" smtClean="0"/>
              <a:t>для споживачів стимуляторів (наприклад з препаратом «</a:t>
            </a:r>
            <a:r>
              <a:rPr lang="uk-UA" dirty="0" err="1" smtClean="0"/>
              <a:t>Метилфенідат</a:t>
            </a:r>
            <a:r>
              <a:rPr lang="uk-UA" dirty="0" smtClean="0"/>
              <a:t>» для 100 осіб).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06045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355</Words>
  <Application>Microsoft Office PowerPoint</Application>
  <PresentationFormat>Экран (4:3)</PresentationFormat>
  <Paragraphs>22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Про розширення лінійки препаратів програм ЗПТ з урахуванням індивідуальних потреб пацієнтів</vt:lpstr>
      <vt:lpstr>Трохи передісторії</vt:lpstr>
      <vt:lpstr>Презентация PowerPoint</vt:lpstr>
      <vt:lpstr>Поява «Національного виробника»</vt:lpstr>
      <vt:lpstr>І тут з'явився Харківський метадон! (2014-2016 ГФ, з 2017 ДБ)</vt:lpstr>
      <vt:lpstr>«Голос спільноти»</vt:lpstr>
      <vt:lpstr>http://aph.org.ua/uk/novyny/vpershe-v-ukrayini-mizhnarodnyj-ta-ukrayinskyj-dosvid-z-realizatsiyi-riznyh-modelej-pidhodiv-zamisnoyi-pidtrymuvalnoyi-terapiyi-uzagalneno-ta-vykladeno-u-odnij-publikatsiyi-analiz-ta-opys-modelej-pidh/ </vt:lpstr>
      <vt:lpstr>https://harmreductioneurasia.org/wp-content/uploads/2021/01/covid-19-best-practices-rus.pdf  </vt:lpstr>
      <vt:lpstr>Рекомендації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26</cp:revision>
  <dcterms:created xsi:type="dcterms:W3CDTF">2021-02-23T08:49:56Z</dcterms:created>
  <dcterms:modified xsi:type="dcterms:W3CDTF">2021-02-24T10:11:55Z</dcterms:modified>
</cp:coreProperties>
</file>