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  <p:sldMasterId id="2147483660" r:id="rId2"/>
  </p:sldMasterIdLst>
  <p:notesMasterIdLst>
    <p:notesMasterId r:id="rId7"/>
  </p:notesMasterIdLst>
  <p:sldIdLst>
    <p:sldId id="256" r:id="rId3"/>
    <p:sldId id="257" r:id="rId4"/>
    <p:sldId id="258" r:id="rId5"/>
    <p:sldId id="377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Пользователь Windows" initials="ПW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5" d="100"/>
          <a:sy n="85" d="100"/>
        </p:scale>
        <p:origin x="547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B21FBB-A177-4EC5-9A5B-3F19A4E71049}" type="datetimeFigureOut">
              <a:rPr lang="uk-UA" smtClean="0"/>
              <a:t>23.06.2024</a:t>
            </a:fld>
            <a:endParaRPr lang="uk-UA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FFC966-9C9A-4279-8002-B5896522B628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1314885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6/23/2024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6/23/2024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6/23/2024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Текст 34"/>
          <p:cNvSpPr>
            <a:spLocks noGrp="1"/>
          </p:cNvSpPr>
          <p:nvPr>
            <p:ph type="body" sz="quarter" idx="11" hasCustomPrompt="1"/>
          </p:nvPr>
        </p:nvSpPr>
        <p:spPr>
          <a:xfrm>
            <a:off x="693749" y="4544203"/>
            <a:ext cx="7314870" cy="311150"/>
          </a:xfrm>
          <a:prstGeom prst="rect">
            <a:avLst/>
          </a:prstGeom>
        </p:spPr>
        <p:txBody>
          <a:bodyPr/>
          <a:lstStyle>
            <a:lvl1pPr marL="0" indent="0" algn="l">
              <a:spcBef>
                <a:spcPts val="600"/>
              </a:spcBef>
              <a:buNone/>
              <a:defRPr sz="1400"/>
            </a:lvl1pPr>
          </a:lstStyle>
          <a:p>
            <a:pPr algn="l">
              <a:spcBef>
                <a:spcPts val="600"/>
              </a:spcBef>
            </a:pPr>
            <a:r>
              <a:rPr lang="en-US" sz="1400" kern="1200" dirty="0">
                <a:solidFill>
                  <a:srgbClr val="004188"/>
                </a:solidFill>
                <a:latin typeface="Museo Sans Cyrl 500" panose="02000000000000000000" pitchFamily="50" charset="-52"/>
                <a:ea typeface="+mn-ea"/>
                <a:cs typeface="+mn-cs"/>
              </a:rPr>
              <a:t>Speaker’s Position</a:t>
            </a:r>
          </a:p>
        </p:txBody>
      </p:sp>
      <p:sp>
        <p:nvSpPr>
          <p:cNvPr id="20" name="Текст 19"/>
          <p:cNvSpPr>
            <a:spLocks noGrp="1"/>
          </p:cNvSpPr>
          <p:nvPr>
            <p:ph type="body" sz="quarter" idx="10" hasCustomPrompt="1"/>
          </p:nvPr>
        </p:nvSpPr>
        <p:spPr>
          <a:xfrm>
            <a:off x="685032" y="4052066"/>
            <a:ext cx="7323587" cy="53975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ts val="600"/>
              </a:spcBef>
              <a:buNone/>
              <a:defRPr>
                <a:latin typeface="Museo Sans Cyrl 900" panose="02000000000000000000" charset="-52"/>
              </a:defRPr>
            </a:lvl1pPr>
          </a:lstStyle>
          <a:p>
            <a:pPr marL="0" algn="l" defTabSz="914400" rtl="0" eaLnBrk="1" latinLnBrk="0" hangingPunct="1">
              <a:spcBef>
                <a:spcPts val="600"/>
              </a:spcBef>
            </a:pPr>
            <a:r>
              <a:rPr lang="en-US" sz="2800" kern="1200" dirty="0">
                <a:solidFill>
                  <a:srgbClr val="004188"/>
                </a:solidFill>
                <a:latin typeface="Museo Sans Cyrl 900" panose="02000000000000000000" pitchFamily="50" charset="-52"/>
                <a:ea typeface="+mn-ea"/>
                <a:cs typeface="+mn-cs"/>
              </a:rPr>
              <a:t>Speaker’s name</a:t>
            </a:r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799" y="533400"/>
            <a:ext cx="3713275" cy="100506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09F06A5-5062-4C08-8F8F-E2FAD19C5AA8}"/>
              </a:ext>
            </a:extLst>
          </p:cNvPr>
          <p:cNvSpPr txBox="1"/>
          <p:nvPr userDrawn="1"/>
        </p:nvSpPr>
        <p:spPr>
          <a:xfrm>
            <a:off x="682652" y="6019800"/>
            <a:ext cx="8572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ru-RU" sz="2000" dirty="0">
                <a:solidFill>
                  <a:srgbClr val="004188"/>
                </a:solidFill>
                <a:latin typeface="Museo Sans Cyrl 500" panose="02000000000000000000" pitchFamily="50" charset="-52"/>
              </a:rPr>
              <a:t>2018</a:t>
            </a:r>
            <a:endParaRPr lang="en-US" sz="2000" dirty="0">
              <a:solidFill>
                <a:srgbClr val="004188"/>
              </a:solidFill>
              <a:latin typeface="Museo Sans Cyrl 500" panose="02000000000000000000" pitchFamily="50" charset="-52"/>
            </a:endParaRPr>
          </a:p>
        </p:txBody>
      </p:sp>
      <p:sp>
        <p:nvSpPr>
          <p:cNvPr id="16" name="Заголовок 5"/>
          <p:cNvSpPr>
            <a:spLocks noGrp="1"/>
          </p:cNvSpPr>
          <p:nvPr>
            <p:ph type="ctrTitle" hasCustomPrompt="1"/>
          </p:nvPr>
        </p:nvSpPr>
        <p:spPr>
          <a:xfrm>
            <a:off x="707747" y="2404678"/>
            <a:ext cx="10744200" cy="73866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800" dirty="0">
                <a:solidFill>
                  <a:srgbClr val="004188"/>
                </a:solidFill>
                <a:latin typeface="Museo Sans Cyrl 900" panose="02000000000000000000" pitchFamily="50" charset="-52"/>
              </a:rPr>
              <a:t>Title</a:t>
            </a:r>
            <a:endParaRPr lang="uk-UA" sz="4000" dirty="0">
              <a:solidFill>
                <a:srgbClr val="004188"/>
              </a:solidFill>
              <a:latin typeface="Museo Sans Cyrl 900" panose="02000000000000000000" pitchFamily="50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5198142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375" y="386897"/>
            <a:ext cx="1513457" cy="673993"/>
          </a:xfrm>
          <a:prstGeom prst="rect">
            <a:avLst/>
          </a:prstGeom>
        </p:spPr>
      </p:pic>
      <p:sp>
        <p:nvSpPr>
          <p:cNvPr id="5" name="Текст 9"/>
          <p:cNvSpPr>
            <a:spLocks noGrp="1"/>
          </p:cNvSpPr>
          <p:nvPr>
            <p:ph type="body" sz="quarter" idx="10" hasCustomPrompt="1"/>
          </p:nvPr>
        </p:nvSpPr>
        <p:spPr>
          <a:xfrm>
            <a:off x="320703" y="1441832"/>
            <a:ext cx="11550594" cy="3664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latin typeface="+mj-lt"/>
              </a:defRPr>
            </a:lvl1pPr>
          </a:lstStyle>
          <a:p>
            <a:r>
              <a:rPr lang="en-US" dirty="0">
                <a:solidFill>
                  <a:srgbClr val="004188"/>
                </a:solidFill>
                <a:latin typeface="+mj-lt"/>
              </a:rPr>
              <a:t>Slide Title</a:t>
            </a:r>
            <a:endParaRPr lang="nl-NL" dirty="0">
              <a:solidFill>
                <a:srgbClr val="004188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2682708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nts usage exam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375" y="386897"/>
            <a:ext cx="1513457" cy="673993"/>
          </a:xfrm>
          <a:prstGeom prst="rect">
            <a:avLst/>
          </a:prstGeom>
        </p:spPr>
      </p:pic>
      <p:sp>
        <p:nvSpPr>
          <p:cNvPr id="5" name="Текст 9"/>
          <p:cNvSpPr>
            <a:spLocks noGrp="1"/>
          </p:cNvSpPr>
          <p:nvPr>
            <p:ph type="body" sz="quarter" idx="10" hasCustomPrompt="1"/>
          </p:nvPr>
        </p:nvSpPr>
        <p:spPr>
          <a:xfrm>
            <a:off x="320703" y="1441832"/>
            <a:ext cx="11550594" cy="3664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latin typeface="+mj-lt"/>
              </a:defRPr>
            </a:lvl1pPr>
          </a:lstStyle>
          <a:p>
            <a:r>
              <a:rPr lang="en-US" dirty="0">
                <a:solidFill>
                  <a:srgbClr val="004188"/>
                </a:solidFill>
                <a:latin typeface="+mj-lt"/>
              </a:rPr>
              <a:t>Fonts usage example</a:t>
            </a:r>
            <a:endParaRPr lang="nl-NL" dirty="0">
              <a:solidFill>
                <a:srgbClr val="004188"/>
              </a:solidFill>
              <a:latin typeface="+mj-lt"/>
            </a:endParaRPr>
          </a:p>
        </p:txBody>
      </p:sp>
      <p:sp>
        <p:nvSpPr>
          <p:cNvPr id="8" name="Текст 6"/>
          <p:cNvSpPr>
            <a:spLocks noGrp="1"/>
          </p:cNvSpPr>
          <p:nvPr>
            <p:ph type="body" sz="quarter" idx="12" hasCustomPrompt="1"/>
          </p:nvPr>
        </p:nvSpPr>
        <p:spPr>
          <a:xfrm>
            <a:off x="2017343" y="3272071"/>
            <a:ext cx="3331992" cy="3788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2000" dirty="0" smtClean="0">
                <a:latin typeface="Museo Sans Cyrl 700" panose="02000000000000000000" pitchFamily="50" charset="-52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 err="1"/>
              <a:t>Museo</a:t>
            </a:r>
            <a:r>
              <a:rPr lang="en-US" dirty="0"/>
              <a:t> Sans </a:t>
            </a:r>
            <a:r>
              <a:rPr lang="en-US" dirty="0" err="1"/>
              <a:t>Cyrl</a:t>
            </a:r>
            <a:r>
              <a:rPr lang="en-US" dirty="0"/>
              <a:t> 700</a:t>
            </a:r>
          </a:p>
        </p:txBody>
      </p:sp>
      <p:sp>
        <p:nvSpPr>
          <p:cNvPr id="9" name="Текст 6"/>
          <p:cNvSpPr>
            <a:spLocks noGrp="1"/>
          </p:cNvSpPr>
          <p:nvPr>
            <p:ph type="body" sz="quarter" idx="13" hasCustomPrompt="1"/>
          </p:nvPr>
        </p:nvSpPr>
        <p:spPr>
          <a:xfrm>
            <a:off x="2017343" y="3747647"/>
            <a:ext cx="3331992" cy="222394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1400" dirty="0" smtClean="0">
                <a:latin typeface="Museo Sans Cyrl 300" panose="02000000000000000000" pitchFamily="50" charset="-52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 err="1"/>
              <a:t>Museo</a:t>
            </a:r>
            <a:r>
              <a:rPr lang="en-US" dirty="0"/>
              <a:t> Sans </a:t>
            </a:r>
            <a:r>
              <a:rPr lang="en-US" dirty="0" err="1"/>
              <a:t>Cyrl</a:t>
            </a:r>
            <a:r>
              <a:rPr lang="en-US" dirty="0"/>
              <a:t> 300</a:t>
            </a:r>
          </a:p>
        </p:txBody>
      </p:sp>
      <p:sp>
        <p:nvSpPr>
          <p:cNvPr id="10" name="Текст 6"/>
          <p:cNvSpPr>
            <a:spLocks noGrp="1"/>
          </p:cNvSpPr>
          <p:nvPr>
            <p:ph type="body" sz="quarter" idx="14" hasCustomPrompt="1"/>
          </p:nvPr>
        </p:nvSpPr>
        <p:spPr>
          <a:xfrm>
            <a:off x="6351219" y="3272071"/>
            <a:ext cx="3331992" cy="3788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1800" dirty="0" smtClean="0">
                <a:latin typeface="Museo Sans Cyrl 300" panose="02000000000000000000" pitchFamily="50" charset="-52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 err="1"/>
              <a:t>Museo</a:t>
            </a:r>
            <a:r>
              <a:rPr lang="en-US" dirty="0"/>
              <a:t> Sans </a:t>
            </a:r>
            <a:r>
              <a:rPr lang="en-US" dirty="0" err="1"/>
              <a:t>Cyrl</a:t>
            </a:r>
            <a:r>
              <a:rPr lang="en-US" dirty="0"/>
              <a:t> 500</a:t>
            </a:r>
          </a:p>
        </p:txBody>
      </p:sp>
      <p:sp>
        <p:nvSpPr>
          <p:cNvPr id="11" name="Текст 6"/>
          <p:cNvSpPr>
            <a:spLocks noGrp="1"/>
          </p:cNvSpPr>
          <p:nvPr>
            <p:ph type="body" sz="quarter" idx="15" hasCustomPrompt="1"/>
          </p:nvPr>
        </p:nvSpPr>
        <p:spPr>
          <a:xfrm>
            <a:off x="6351219" y="3747647"/>
            <a:ext cx="3331992" cy="222394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1400" dirty="0" smtClean="0">
                <a:latin typeface="Museo Sans Cyrl 100" panose="02000000000000000000" pitchFamily="50" charset="-52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 err="1"/>
              <a:t>Museo</a:t>
            </a:r>
            <a:r>
              <a:rPr lang="en-US" dirty="0"/>
              <a:t> Sans </a:t>
            </a:r>
            <a:r>
              <a:rPr lang="en-US" dirty="0" err="1"/>
              <a:t>Cyrl</a:t>
            </a:r>
            <a:r>
              <a:rPr lang="en-US" dirty="0"/>
              <a:t> 100</a:t>
            </a:r>
          </a:p>
        </p:txBody>
      </p:sp>
      <p:sp>
        <p:nvSpPr>
          <p:cNvPr id="12" name="Текст 6"/>
          <p:cNvSpPr>
            <a:spLocks noGrp="1"/>
          </p:cNvSpPr>
          <p:nvPr>
            <p:ph type="body" sz="quarter" idx="11" hasCustomPrompt="1"/>
          </p:nvPr>
        </p:nvSpPr>
        <p:spPr>
          <a:xfrm>
            <a:off x="2017343" y="2614040"/>
            <a:ext cx="4333876" cy="3997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+mj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 err="1"/>
              <a:t>Museo</a:t>
            </a:r>
            <a:r>
              <a:rPr lang="en-US" dirty="0"/>
              <a:t> Sans </a:t>
            </a:r>
            <a:r>
              <a:rPr lang="en-US" dirty="0" err="1"/>
              <a:t>Cyrl</a:t>
            </a:r>
            <a:r>
              <a:rPr lang="en-US" dirty="0"/>
              <a:t> 900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93864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375" y="386897"/>
            <a:ext cx="1513457" cy="673993"/>
          </a:xfrm>
          <a:prstGeom prst="rect">
            <a:avLst/>
          </a:prstGeom>
        </p:spPr>
      </p:pic>
      <p:sp>
        <p:nvSpPr>
          <p:cNvPr id="4" name="Текст 9"/>
          <p:cNvSpPr>
            <a:spLocks noGrp="1"/>
          </p:cNvSpPr>
          <p:nvPr>
            <p:ph type="body" sz="quarter" idx="10" hasCustomPrompt="1"/>
          </p:nvPr>
        </p:nvSpPr>
        <p:spPr>
          <a:xfrm>
            <a:off x="320703" y="1441832"/>
            <a:ext cx="11550594" cy="3664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latin typeface="+mj-lt"/>
              </a:defRPr>
            </a:lvl1pPr>
          </a:lstStyle>
          <a:p>
            <a:r>
              <a:rPr lang="en-US" dirty="0">
                <a:solidFill>
                  <a:srgbClr val="004188"/>
                </a:solidFill>
                <a:latin typeface="+mj-lt"/>
              </a:rPr>
              <a:t>Diagram</a:t>
            </a:r>
            <a:endParaRPr lang="nl-NL" dirty="0">
              <a:solidFill>
                <a:srgbClr val="004188"/>
              </a:solidFill>
              <a:latin typeface="+mj-lt"/>
            </a:endParaRPr>
          </a:p>
        </p:txBody>
      </p:sp>
      <p:sp>
        <p:nvSpPr>
          <p:cNvPr id="5" name="Диаграмма 4"/>
          <p:cNvSpPr>
            <a:spLocks noGrp="1"/>
          </p:cNvSpPr>
          <p:nvPr>
            <p:ph type="chart" sz="quarter" idx="11" hasCustomPrompt="1"/>
          </p:nvPr>
        </p:nvSpPr>
        <p:spPr>
          <a:xfrm>
            <a:off x="3014079" y="2352714"/>
            <a:ext cx="6559128" cy="38972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Diagram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416773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6/23/2024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6/23/2024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6/23/2024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6/23/2024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6/23/2024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6/23/2024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6/23/2024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6/23/2024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6/23/2024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0395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186673-EB93-4D00-97B7-C7F74B531A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17740" y="1753299"/>
            <a:ext cx="8858618" cy="1368592"/>
          </a:xfrm>
        </p:spPr>
        <p:txBody>
          <a:bodyPr/>
          <a:lstStyle/>
          <a:p>
            <a:r>
              <a:rPr lang="ru-RU" sz="4800" dirty="0"/>
              <a:t>ЗАБЕЗПЕЧИМО</a:t>
            </a:r>
            <a:r>
              <a:rPr lang="ru-RU" sz="5400" dirty="0"/>
              <a:t> ЗПТ В УСТАНОВАХ ДКВС України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A8828A6-D904-4674-978A-CF0365C56B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53967" y="3058037"/>
            <a:ext cx="8162487" cy="1984479"/>
          </a:xfrm>
        </p:spPr>
        <p:txBody>
          <a:bodyPr>
            <a:normAutofit fontScale="85000" lnSpcReduction="10000"/>
          </a:bodyPr>
          <a:lstStyle/>
          <a:p>
            <a:r>
              <a:rPr lang="ru-RU" dirty="0"/>
              <a:t>З кінця 2017 р. програма замісної підтримувальної терапії (ЗПТ) в закладах </a:t>
            </a:r>
            <a:r>
              <a:rPr lang="uk-UA" dirty="0"/>
              <a:t>охорони здоров’я Міністерства охорони здоров’я України  фінансується  цілком  </a:t>
            </a:r>
            <a:r>
              <a:rPr lang="ru-RU" dirty="0"/>
              <a:t>з державного бюджету, в тому числі  забезпечена препаратами ЗПТ, які також </a:t>
            </a:r>
            <a:r>
              <a:rPr lang="uk-UA" dirty="0"/>
              <a:t>закуповуються</a:t>
            </a:r>
            <a:r>
              <a:rPr lang="ru-RU" dirty="0"/>
              <a:t> за </a:t>
            </a:r>
            <a:r>
              <a:rPr lang="uk-UA" dirty="0"/>
              <a:t>державний</a:t>
            </a:r>
            <a:r>
              <a:rPr lang="ru-RU" dirty="0"/>
              <a:t> кошт</a:t>
            </a:r>
            <a:r>
              <a:rPr lang="ru-RU"/>
              <a:t>, </a:t>
            </a:r>
            <a:endParaRPr lang="ru-RU" dirty="0"/>
          </a:p>
          <a:p>
            <a:r>
              <a:rPr lang="ru-RU" dirty="0"/>
              <a:t>разом з тим, в  </a:t>
            </a:r>
            <a:r>
              <a:rPr lang="uk-UA" dirty="0"/>
              <a:t>системі</a:t>
            </a:r>
            <a:r>
              <a:rPr lang="ru-RU" dirty="0"/>
              <a:t>  </a:t>
            </a:r>
            <a:r>
              <a:rPr lang="uk-UA" dirty="0"/>
              <a:t>ДКВС України  (СІЗО, колонії) </a:t>
            </a:r>
            <a:r>
              <a:rPr lang="ru-RU" dirty="0"/>
              <a:t> з доступом до </a:t>
            </a:r>
            <a:r>
              <a:rPr lang="uk-UA" dirty="0"/>
              <a:t>програми ЗПТ існують певні проблеми!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54957BE-F74B-4971-BD9B-3AF631EDA7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1943" y="110836"/>
            <a:ext cx="2078460" cy="1596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0866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130B31-7D80-48B1-957A-CD2972F593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192947"/>
            <a:ext cx="9601200" cy="973123"/>
          </a:xfrm>
        </p:spPr>
        <p:txBody>
          <a:bodyPr/>
          <a:lstStyle/>
          <a:p>
            <a:pPr algn="ctr"/>
            <a:r>
              <a:rPr lang="uk-UA" dirty="0"/>
              <a:t>Актуальні</a:t>
            </a:r>
            <a:r>
              <a:rPr lang="ru-RU" dirty="0"/>
              <a:t> </a:t>
            </a:r>
            <a:r>
              <a:rPr lang="uk-UA" dirty="0"/>
              <a:t>проблеми</a:t>
            </a:r>
            <a:r>
              <a:rPr lang="ru-RU" dirty="0"/>
              <a:t> та </a:t>
            </a:r>
            <a:r>
              <a:rPr lang="uk-UA" dirty="0"/>
              <a:t>виклики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704258C-4FDF-496B-AD59-468B0DDCA4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5166" y="1501541"/>
            <a:ext cx="10496081" cy="5587156"/>
          </a:xfrm>
        </p:spPr>
        <p:txBody>
          <a:bodyPr>
            <a:normAutofit lnSpcReduction="10000"/>
          </a:bodyPr>
          <a:lstStyle/>
          <a:p>
            <a:r>
              <a:rPr lang="ru-RU" dirty="0"/>
              <a:t>Реформування системи медичної допомоги  в систем</a:t>
            </a:r>
            <a:r>
              <a:rPr lang="uk-UA" dirty="0"/>
              <a:t>і</a:t>
            </a:r>
            <a:r>
              <a:rPr lang="ru-RU" dirty="0"/>
              <a:t>  ДКВС  України, на сьогодні не вирішили питання щодо доступу  до всіх програм лікування, що існують в країні та в тому числі до </a:t>
            </a:r>
            <a:r>
              <a:rPr lang="ru-RU" dirty="0" err="1"/>
              <a:t>програм</a:t>
            </a:r>
            <a:r>
              <a:rPr lang="ru-RU" dirty="0"/>
              <a:t> ЗПТ, </a:t>
            </a:r>
            <a:r>
              <a:rPr lang="ru-RU" dirty="0" err="1"/>
              <a:t>засуджених</a:t>
            </a:r>
            <a:r>
              <a:rPr lang="ru-RU" dirty="0"/>
              <a:t> та </a:t>
            </a:r>
            <a:r>
              <a:rPr lang="ru-RU" dirty="0" err="1"/>
              <a:t>осіб</a:t>
            </a:r>
            <a:r>
              <a:rPr lang="ru-RU" dirty="0"/>
              <a:t>, </a:t>
            </a:r>
            <a:r>
              <a:rPr lang="ru-RU" dirty="0" err="1"/>
              <a:t>узятих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</a:t>
            </a:r>
            <a:r>
              <a:rPr lang="ru-RU" dirty="0" err="1"/>
              <a:t>варту</a:t>
            </a:r>
            <a:r>
              <a:rPr lang="ru-RU" dirty="0"/>
              <a:t> з проблемами </a:t>
            </a:r>
            <a:r>
              <a:rPr lang="ru-RU" dirty="0" err="1"/>
              <a:t>залежності</a:t>
            </a:r>
            <a:r>
              <a:rPr lang="ru-RU" dirty="0"/>
              <a:t>. </a:t>
            </a:r>
          </a:p>
          <a:p>
            <a:r>
              <a:rPr lang="ru-RU" dirty="0"/>
              <a:t>Законодавчо-нормативне  врегулювання надання ЗПТ має прогалини, та в результаті  ЗПТ  затриманим, надається частково ( частіше за все проводиться виключно детоксикація препаратами ЗПТ) , а в деяких установах  ДКВС України не надається.  </a:t>
            </a:r>
          </a:p>
          <a:p>
            <a:r>
              <a:rPr lang="uk-UA" dirty="0"/>
              <a:t>У деяких СІЗО з невідомих причин не забезпечується процедура консультації лікарем-наркологом з найближчого медичного закладу МОЗ України, як регламентовано  наказом № 821/937/1549/5/156, від 22.10.2012.</a:t>
            </a:r>
          </a:p>
          <a:p>
            <a:r>
              <a:rPr lang="ru-RU" dirty="0"/>
              <a:t>В більшості медичних закладів  ДКВС України відсутні сайти ЗПТ, внаслідок чого пацієнти, що мають проблеми з залежністю від опіоїідв, не отримують життєво необхідних для них ліків. </a:t>
            </a:r>
          </a:p>
          <a:p>
            <a:r>
              <a:rPr lang="ru-RU" dirty="0"/>
              <a:t>Людям, яких взято під варту надається максимум детоксикація препаратами ЗПТ,  а ті, що </a:t>
            </a:r>
            <a:r>
              <a:rPr lang="uk-UA" dirty="0"/>
              <a:t> засуджені  до відбування покарання, потрапляючи  до установ ДКВС України,  фактично залишаються без  лікування, внаслідок відсутності даного виду допомоги в 99 відсотках колоній (ЗПТ надається в 2 установах  виконання покарань  для чоловіків  Херсонської області  та в 1 установі виконання покарань для жінок Полтавської області).  </a:t>
            </a:r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76A1C67-FF3C-4988-B436-2BE7D3F00C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41247" y="6127490"/>
            <a:ext cx="950752" cy="730509"/>
          </a:xfrm>
          <a:prstGeom prst="rect">
            <a:avLst/>
          </a:prstGeom>
        </p:spPr>
      </p:pic>
      <p:pic>
        <p:nvPicPr>
          <p:cNvPr id="5" name="Рисунок 4" descr="methadone program in prisons in Ukraine">
            <a:extLst>
              <a:ext uri="{FF2B5EF4-FFF2-40B4-BE49-F238E27FC236}">
                <a16:creationId xmlns:a16="http://schemas.microsoft.com/office/drawing/2014/main" id="{9DD0EA93-DC2D-4452-A5C5-05394C46D16E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67" y="192947"/>
            <a:ext cx="1536021" cy="97312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678110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15EA53-A51D-49EC-9D42-EA347C85D6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7536" y="79694"/>
            <a:ext cx="9609883" cy="350752"/>
          </a:xfrm>
        </p:spPr>
        <p:txBody>
          <a:bodyPr>
            <a:normAutofit fontScale="90000"/>
          </a:bodyPr>
          <a:lstStyle/>
          <a:p>
            <a:pPr algn="ctr" fontAlgn="base">
              <a:lnSpc>
                <a:spcPts val="2105"/>
              </a:lnSpc>
              <a:spcAft>
                <a:spcPts val="0"/>
              </a:spcAft>
            </a:pPr>
            <a:r>
              <a:rPr lang="ru-RU" sz="3600" b="1" dirty="0">
                <a:solidFill>
                  <a:srgbClr val="000000"/>
                </a:solidFill>
                <a:ea typeface="Times New Roman"/>
                <a:cs typeface="Calibri"/>
              </a:rPr>
              <a:t>Рекомендації:</a:t>
            </a:r>
            <a:endParaRPr lang="ru-RU" sz="3600" b="1" dirty="0">
              <a:ea typeface="Calibri"/>
              <a:cs typeface="Times New Roman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2302974-D436-4953-B3DF-58FE085427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8147" y="510140"/>
            <a:ext cx="11373853" cy="6268166"/>
          </a:xfrm>
        </p:spPr>
        <p:txBody>
          <a:bodyPr>
            <a:normAutofit fontScale="77500" lnSpcReduction="20000"/>
          </a:bodyPr>
          <a:lstStyle/>
          <a:p>
            <a:r>
              <a:rPr lang="uk-UA" sz="2500" dirty="0">
                <a:latin typeface="Tahoma" panose="020B0604030504040204" pitchFamily="34" charset="0"/>
                <a:ea typeface="Tahoma" panose="020B0604030504040204" pitchFamily="34" charset="0"/>
              </a:rPr>
              <a:t>Продовження  впровадження програм ЗПТ в установах ДКВС України, у відповідності до запланованої проєктом ГФ  на період 2021-2023 для України кількості.</a:t>
            </a:r>
          </a:p>
          <a:p>
            <a:r>
              <a:rPr lang="uk-UA" sz="2500" dirty="0">
                <a:latin typeface="Tahoma" panose="020B0604030504040204" pitchFamily="34" charset="0"/>
                <a:ea typeface="Tahoma" panose="020B0604030504040204" pitchFamily="34" charset="0"/>
              </a:rPr>
              <a:t>Забезпечення ефективної  соціально-психологічної підтримки пацієнтам ЗПТ, які знаходяться в установах  ДКВС України, </a:t>
            </a:r>
            <a:r>
              <a:rPr lang="ru-RU" sz="2500" dirty="0">
                <a:latin typeface="Tahoma" panose="020B0604030504040204" pitchFamily="34" charset="0"/>
                <a:ea typeface="Tahoma" panose="020B0604030504040204" pitchFamily="34" charset="0"/>
              </a:rPr>
              <a:t> в тому числі на етапі підготовки до звільнення. </a:t>
            </a:r>
          </a:p>
          <a:p>
            <a:pPr algn="just"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</a:pPr>
            <a:r>
              <a:rPr lang="uk-UA" sz="2500" dirty="0">
                <a:latin typeface="Tahoma" panose="020B0604030504040204" pitchFamily="34" charset="0"/>
                <a:ea typeface="Tahoma" panose="020B0604030504040204" pitchFamily="34" charset="0"/>
              </a:rPr>
              <a:t>Проведення міжвідомчих робочих груп  Міністерства охорони здоров’я та Міністерства юстиції України з питань взаэмодії в рамках організації надання медичної допомоги засудженим та особам, узятим під варту (затвердження Положення про робочу групу).</a:t>
            </a:r>
            <a:endParaRPr lang="ru-RU" sz="2500" dirty="0">
              <a:latin typeface="Tahoma" panose="020B0604030504040204" pitchFamily="34" charset="0"/>
              <a:ea typeface="Tahoma" panose="020B0604030504040204" pitchFamily="34" charset="0"/>
            </a:endParaRPr>
          </a:p>
          <a:p>
            <a:pPr algn="just"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</a:pPr>
            <a:r>
              <a:rPr lang="uk-UA" sz="2500" dirty="0">
                <a:latin typeface="Tahoma" panose="020B0604030504040204" pitchFamily="34" charset="0"/>
                <a:ea typeface="Tahoma" panose="020B0604030504040204" pitchFamily="34" charset="0"/>
              </a:rPr>
              <a:t>Розробити концепцію взаємодії  пенітенціарного та суспільного секторів медицини, спрямовану на  інтеграцію пенітенціарної медицини в єдиний медичний простір України.</a:t>
            </a:r>
            <a:endParaRPr lang="ru-RU" sz="2500" dirty="0">
              <a:latin typeface="Tahoma" panose="020B0604030504040204" pitchFamily="34" charset="0"/>
              <a:ea typeface="Tahoma" panose="020B0604030504040204" pitchFamily="34" charset="0"/>
            </a:endParaRPr>
          </a:p>
          <a:p>
            <a:pPr algn="just"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</a:pPr>
            <a:r>
              <a:rPr lang="uk-UA" sz="2500" dirty="0">
                <a:latin typeface="Tahoma" panose="020B0604030504040204" pitchFamily="34" charset="0"/>
                <a:ea typeface="Tahoma" panose="020B0604030504040204" pitchFamily="34" charset="0"/>
              </a:rPr>
              <a:t>Розробити проект бюджетної програми, де погоджено джерела і обсяги фінансування медичних послуг засудженим та особам, узятим під варту вже на 2022 рік.</a:t>
            </a:r>
            <a:endParaRPr lang="ru-RU" sz="2500" dirty="0">
              <a:latin typeface="Tahoma" panose="020B0604030504040204" pitchFamily="34" charset="0"/>
              <a:ea typeface="Tahoma" panose="020B0604030504040204" pitchFamily="34" charset="0"/>
            </a:endParaRPr>
          </a:p>
          <a:p>
            <a:pPr algn="just"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</a:pPr>
            <a:r>
              <a:rPr lang="uk-UA" sz="2500" dirty="0">
                <a:latin typeface="Tahoma" panose="020B0604030504040204" pitchFamily="34" charset="0"/>
                <a:ea typeface="Tahoma" panose="020B0604030504040204" pitchFamily="34" charset="0"/>
              </a:rPr>
              <a:t>Розробити та погодити на рівні держави інструменти оцінки якості надання медичних послуг для засуджених та осіб, узятих під варту, в тому числі додаткові пакети послуг для осіб  з психічними розладами та в тому числі  внаслідок вживання ПАР, що сплачуватиметься НЦЗУ (з врахуванням  в загальній вартості окремо послуги з перевезення/</a:t>
            </a:r>
            <a:r>
              <a:rPr lang="uk-UA" sz="2500" dirty="0" err="1">
                <a:latin typeface="Tahoma" panose="020B0604030504040204" pitchFamily="34" charset="0"/>
                <a:ea typeface="Tahoma" panose="020B0604030504040204" pitchFamily="34" charset="0"/>
              </a:rPr>
              <a:t>етапування</a:t>
            </a:r>
            <a:r>
              <a:rPr lang="uk-UA" sz="2500" dirty="0">
                <a:latin typeface="Tahoma" panose="020B0604030504040204" pitchFamily="34" charset="0"/>
                <a:ea typeface="Tahoma" panose="020B0604030504040204" pitchFamily="34" charset="0"/>
              </a:rPr>
              <a:t>,  послуги з конвоювання, послуги з соціально-психологічного супроводу). </a:t>
            </a:r>
          </a:p>
          <a:p>
            <a:pPr algn="just"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</a:pPr>
            <a:r>
              <a:rPr lang="uk-UA" sz="2500" dirty="0">
                <a:latin typeface="Tahoma" panose="020B0604030504040204" pitchFamily="34" charset="0"/>
                <a:ea typeface="Tahoma" panose="020B0604030504040204" pitchFamily="34" charset="0"/>
              </a:rPr>
              <a:t>ЦОЗ ДКВС України  забезпечити розширення сайтів ЗПТ на базі закладів охорони здоров’я ЦОЗ ДКВС України з навчанням медичного персоналу роботі з програмами ЗПТ.   </a:t>
            </a:r>
            <a:endParaRPr lang="ru-RU" sz="2500" dirty="0">
              <a:latin typeface="Tahoma" panose="020B0604030504040204" pitchFamily="34" charset="0"/>
              <a:ea typeface="Tahoma" panose="020B0604030504040204" pitchFamily="34" charset="0"/>
            </a:endParaRPr>
          </a:p>
          <a:p>
            <a:endParaRPr lang="uk-UA" sz="2400" dirty="0">
              <a:ea typeface="Calibri"/>
              <a:cs typeface="Times New Roman"/>
            </a:endParaRPr>
          </a:p>
          <a:p>
            <a:endParaRPr lang="uk-UA" sz="2400" dirty="0">
              <a:ea typeface="Calibri"/>
              <a:cs typeface="Times New Roman"/>
            </a:endParaRPr>
          </a:p>
          <a:p>
            <a:endParaRPr lang="ru-RU" sz="2400" dirty="0">
              <a:ea typeface="Calibri"/>
              <a:cs typeface="Times New Roman"/>
            </a:endParaRPr>
          </a:p>
          <a:p>
            <a:endParaRPr lang="ru-RU" dirty="0">
              <a:ea typeface="Calibri"/>
              <a:cs typeface="Times New Roman"/>
            </a:endParaRPr>
          </a:p>
          <a:p>
            <a:endParaRPr lang="ru-RU" dirty="0">
              <a:ea typeface="Calibri"/>
              <a:cs typeface="Times New Roman"/>
            </a:endParaRPr>
          </a:p>
          <a:p>
            <a:endParaRPr lang="ru-RU" dirty="0">
              <a:ea typeface="Calibri"/>
              <a:cs typeface="Times New Roman"/>
            </a:endParaRP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CE126EC-882A-4ED4-A23C-1B8DA8F1A0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82939" y="6347860"/>
            <a:ext cx="709061" cy="510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54238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2BB372-A163-424F-AC8B-EA7918DEFA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Припущення спільноти ЛВНІ (базуються на останньому дослідженні</a:t>
            </a:r>
            <a:r>
              <a:rPr lang="en-US" dirty="0"/>
              <a:t> IBBS</a:t>
            </a:r>
            <a:r>
              <a:rPr lang="uk-UA" dirty="0"/>
              <a:t> 2020 року)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2727F54-1364-4252-B25A-A74B23BEB4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50% засуджених ЛВНІ були в програмах ЗПТ</a:t>
            </a:r>
          </a:p>
          <a:p>
            <a:r>
              <a:rPr lang="uk-UA" dirty="0"/>
              <a:t>33% засуджених ЛВНІ були ув'язнені протягом року</a:t>
            </a:r>
          </a:p>
          <a:p>
            <a:r>
              <a:rPr lang="uk-UA" dirty="0"/>
              <a:t>15,7% мали досвід вживання наркотиків в установах виконання покарань </a:t>
            </a:r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r>
              <a:rPr lang="uk-UA" dirty="0"/>
              <a:t>Саме ці данні дають нам право наголошувати на наведених рекомендаціях щодо запровадження негайних дій щодо налаштування допомоги ЛВНІ шляхом забезпечення програм ЗПТ та зменшення шкоди саме у системі ДКВС </a:t>
            </a:r>
          </a:p>
          <a:p>
            <a:pPr marL="0" indent="0">
              <a:buNone/>
            </a:pPr>
            <a:r>
              <a:rPr lang="uk-UA" dirty="0"/>
              <a:t>(СІЗО, установи виконання покарань)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F89FAC8-59C5-4CF8-B4F0-D6C7328AD9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1558" y="6145081"/>
            <a:ext cx="909327" cy="658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657752"/>
      </p:ext>
    </p:extLst>
  </p:cSld>
  <p:clrMapOvr>
    <a:masterClrMapping/>
  </p:clrMapOvr>
</p:sld>
</file>

<file path=ppt/theme/theme1.xml><?xml version="1.0" encoding="utf-8"?>
<a:theme xmlns:a="http://schemas.openxmlformats.org/drawingml/2006/main" name="Обрезка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ppt/theme/theme2.xml><?xml version="1.0" encoding="utf-8"?>
<a:theme xmlns:a="http://schemas.openxmlformats.org/drawingml/2006/main" name="Специальное оформление">
  <a:themeElements>
    <a:clrScheme name="PHC">
      <a:dk1>
        <a:srgbClr val="004188"/>
      </a:dk1>
      <a:lt1>
        <a:sysClr val="window" lastClr="FFFFFF"/>
      </a:lt1>
      <a:dk2>
        <a:srgbClr val="17355F"/>
      </a:dk2>
      <a:lt2>
        <a:srgbClr val="FFFFFF"/>
      </a:lt2>
      <a:accent1>
        <a:srgbClr val="004188"/>
      </a:accent1>
      <a:accent2>
        <a:srgbClr val="F29100"/>
      </a:accent2>
      <a:accent3>
        <a:srgbClr val="33B6B1"/>
      </a:accent3>
      <a:accent4>
        <a:srgbClr val="0076BE"/>
      </a:accent4>
      <a:accent5>
        <a:srgbClr val="00A8E2"/>
      </a:accent5>
      <a:accent6>
        <a:srgbClr val="FFCD1A"/>
      </a:accent6>
      <a:hlink>
        <a:srgbClr val="54C2E4"/>
      </a:hlink>
      <a:folHlink>
        <a:srgbClr val="EA4E3C"/>
      </a:folHlink>
    </a:clrScheme>
    <a:fontScheme name="PHC">
      <a:majorFont>
        <a:latin typeface="Museo Sans Cyrl 900"/>
        <a:ea typeface=""/>
        <a:cs typeface=""/>
      </a:majorFont>
      <a:minorFont>
        <a:latin typeface="Museo Sans Cyrl 500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TM10001105[[fn=Урожай]]</Template>
  <TotalTime>334</TotalTime>
  <Words>562</Words>
  <Application>Microsoft Office PowerPoint</Application>
  <PresentationFormat>Широкоэкранный</PresentationFormat>
  <Paragraphs>37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4</vt:i4>
      </vt:variant>
    </vt:vector>
  </HeadingPairs>
  <TitlesOfParts>
    <vt:vector size="15" baseType="lpstr">
      <vt:lpstr>Arial</vt:lpstr>
      <vt:lpstr>Calibri</vt:lpstr>
      <vt:lpstr>Franklin Gothic Book</vt:lpstr>
      <vt:lpstr>Museo Sans Cyrl 100</vt:lpstr>
      <vt:lpstr>Museo Sans Cyrl 300</vt:lpstr>
      <vt:lpstr>Museo Sans Cyrl 500</vt:lpstr>
      <vt:lpstr>Museo Sans Cyrl 700</vt:lpstr>
      <vt:lpstr>Museo Sans Cyrl 900</vt:lpstr>
      <vt:lpstr>Tahoma</vt:lpstr>
      <vt:lpstr>Обрезка</vt:lpstr>
      <vt:lpstr>Специальное оформление</vt:lpstr>
      <vt:lpstr>ЗАБЕЗПЕЧИМО ЗПТ В УСТАНОВАХ ДКВС України</vt:lpstr>
      <vt:lpstr>Актуальні проблеми та виклики</vt:lpstr>
      <vt:lpstr>Рекомендації:</vt:lpstr>
      <vt:lpstr>Припущення спільноти ЛВНІ (базуються на останньому дослідженні IBBS 2020 року)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ЗПТ в СІЗО</dc:title>
  <dc:creator>Пользователь</dc:creator>
  <cp:lastModifiedBy>Sasha Levin</cp:lastModifiedBy>
  <cp:revision>32</cp:revision>
  <dcterms:created xsi:type="dcterms:W3CDTF">2021-07-05T14:29:31Z</dcterms:created>
  <dcterms:modified xsi:type="dcterms:W3CDTF">2024-06-23T16:54:46Z</dcterms:modified>
</cp:coreProperties>
</file>