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8" r:id="rId2"/>
    <p:sldId id="289" r:id="rId3"/>
    <p:sldId id="275" r:id="rId4"/>
    <p:sldId id="277" r:id="rId5"/>
    <p:sldId id="276" r:id="rId6"/>
    <p:sldId id="282" r:id="rId7"/>
    <p:sldId id="283" r:id="rId8"/>
    <p:sldId id="284" r:id="rId9"/>
    <p:sldId id="269" r:id="rId10"/>
    <p:sldId id="272" r:id="rId11"/>
    <p:sldId id="273" r:id="rId12"/>
    <p:sldId id="295" r:id="rId13"/>
    <p:sldId id="296" r:id="rId14"/>
    <p:sldId id="297" r:id="rId15"/>
    <p:sldId id="298" r:id="rId16"/>
    <p:sldId id="286" r:id="rId17"/>
    <p:sldId id="290" r:id="rId18"/>
    <p:sldId id="288" r:id="rId19"/>
    <p:sldId id="291" r:id="rId20"/>
    <p:sldId id="268" r:id="rId21"/>
    <p:sldId id="299" r:id="rId22"/>
    <p:sldId id="300" r:id="rId23"/>
    <p:sldId id="301" r:id="rId24"/>
    <p:sldId id="306" r:id="rId25"/>
    <p:sldId id="307" r:id="rId26"/>
    <p:sldId id="305" r:id="rId27"/>
    <p:sldId id="303" r:id="rId28"/>
    <p:sldId id="302" r:id="rId29"/>
    <p:sldId id="308" r:id="rId30"/>
    <p:sldId id="309" r:id="rId31"/>
    <p:sldId id="310" r:id="rId32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8DA3"/>
    <a:srgbClr val="C8DCE3"/>
    <a:srgbClr val="55809A"/>
    <a:srgbClr val="4472C4"/>
    <a:srgbClr val="EE81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Витрати на криміналізацію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7"/>
                <c:pt idx="0">
                  <c:v>МВС</c:v>
                </c:pt>
                <c:pt idx="1">
                  <c:v>Суди</c:v>
                </c:pt>
                <c:pt idx="2">
                  <c:v>ДКВС</c:v>
                </c:pt>
                <c:pt idx="3">
                  <c:v>Стаціонарне лікування</c:v>
                </c:pt>
                <c:pt idx="4">
                  <c:v>Амбулаторне лікування</c:v>
                </c:pt>
                <c:pt idx="5">
                  <c:v>ЗПТ</c:v>
                </c:pt>
                <c:pt idx="6">
                  <c:v>Психосоціальна реабілітація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2.7</c:v>
                </c:pt>
                <c:pt idx="1">
                  <c:v>1.2</c:v>
                </c:pt>
                <c:pt idx="2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D0-4E40-9BE9-4477EC06D9B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Витрати на лікування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7"/>
                <c:pt idx="0">
                  <c:v>МВС</c:v>
                </c:pt>
                <c:pt idx="1">
                  <c:v>Суди</c:v>
                </c:pt>
                <c:pt idx="2">
                  <c:v>ДКВС</c:v>
                </c:pt>
                <c:pt idx="3">
                  <c:v>Стаціонарне лікування</c:v>
                </c:pt>
                <c:pt idx="4">
                  <c:v>Амбулаторне лікування</c:v>
                </c:pt>
                <c:pt idx="5">
                  <c:v>ЗПТ</c:v>
                </c:pt>
                <c:pt idx="6">
                  <c:v>Психосоціальна реабілітація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3">
                  <c:v>7.4999999999999997E-2</c:v>
                </c:pt>
                <c:pt idx="4">
                  <c:v>0.16</c:v>
                </c:pt>
                <c:pt idx="5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D0-4E40-9BE9-4477EC06D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4243855"/>
        <c:axId val="714233039"/>
      </c:barChart>
      <c:catAx>
        <c:axId val="71424385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14233039"/>
        <c:crosses val="autoZero"/>
        <c:auto val="1"/>
        <c:lblAlgn val="ctr"/>
        <c:lblOffset val="100"/>
        <c:noMultiLvlLbl val="0"/>
      </c:catAx>
      <c:valAx>
        <c:axId val="7142330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800" b="1" dirty="0" err="1"/>
                  <a:t>Мільярди</a:t>
                </a:r>
                <a:r>
                  <a:rPr lang="ru-RU" sz="1800" b="1" dirty="0"/>
                  <a:t> </a:t>
                </a:r>
                <a:r>
                  <a:rPr lang="ru-RU" sz="1800" b="1" dirty="0" err="1"/>
                  <a:t>гривень</a:t>
                </a:r>
                <a:r>
                  <a:rPr lang="ru-RU" sz="1800" b="1" dirty="0"/>
                  <a:t> на </a:t>
                </a:r>
                <a:r>
                  <a:rPr lang="ru-RU" sz="1800" b="1" dirty="0" err="1"/>
                  <a:t>рік</a:t>
                </a:r>
                <a:endParaRPr lang="ru-RU" sz="1800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142438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A924C-D2A9-434D-A706-1F1A14E9B656}" type="datetimeFigureOut">
              <a:rPr lang="ru-UA" smtClean="0"/>
              <a:t>12/17/2022</a:t>
            </a:fld>
            <a:endParaRPr lang="ru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B10842-4885-4ECF-B9A8-A8812904C65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02175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0C86772-94DE-41DD-845F-738AE05EE90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744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0C86772-94DE-41DD-845F-738AE05EE90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129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0C86772-94DE-41DD-845F-738AE05EE90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527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0C86772-94DE-41DD-845F-738AE05EE90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542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0C86772-94DE-41DD-845F-738AE05EE90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39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0C86772-94DE-41DD-845F-738AE05EE90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492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0C86772-94DE-41DD-845F-738AE05EE90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744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2744EA-8CD5-40DC-993E-12B52F0737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E226C7B-88BD-411F-8A24-E24A2E072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8FA9BD-9FA7-4F4D-B800-82E15C4E1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7A5E-3DEE-4E36-90D3-D760AF39ABFC}" type="datetimeFigureOut">
              <a:rPr lang="ru-UA" smtClean="0"/>
              <a:t>12/17/2022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A78267-8499-4461-8F2B-0CD3214CC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0C7D09-5F97-47DA-B127-440A0207A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BE46-5D41-4D49-B765-1DA945A726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05592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FDC956-B152-4EBF-B0F1-1DF03AD9C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07DF0D8-9F74-49C4-BF99-B5C564E3B8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79C39F-7C2D-4A58-AF7E-4541111EE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7A5E-3DEE-4E36-90D3-D760AF39ABFC}" type="datetimeFigureOut">
              <a:rPr lang="ru-UA" smtClean="0"/>
              <a:t>12/17/2022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8C76D6-7BA0-48CF-8679-F73D6F13B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CA0857-48D0-4D27-AE35-B1F174BC1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BE46-5D41-4D49-B765-1DA945A726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44936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BBBBED-DDB9-480E-9353-7967E1C2E4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CEC1CDD-523D-4BEE-BFC4-2B77F7EE6B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42C826-9525-46B8-BE2A-E5DEEE1F3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7A5E-3DEE-4E36-90D3-D760AF39ABFC}" type="datetimeFigureOut">
              <a:rPr lang="ru-UA" smtClean="0"/>
              <a:t>12/17/2022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EA6F05-A9C3-4C14-A8EA-4DAF4352D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4C0176-CD86-40E1-8777-0C76FD76C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BE46-5D41-4D49-B765-1DA945A726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28171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7">
            <a:extLst>
              <a:ext uri="{FF2B5EF4-FFF2-40B4-BE49-F238E27FC236}">
                <a16:creationId xmlns:a16="http://schemas.microsoft.com/office/drawing/2014/main" id="{650337A3-2F47-4D9A-B240-572DD3AE3F1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83DDD687-62AC-4FD3-A6C3-9857FD3187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5970123" cy="4684719"/>
          </a:xfrm>
          <a:prstGeom prst="rect">
            <a:avLst/>
          </a:prstGeom>
          <a:solidFill>
            <a:schemeClr val="accent1">
              <a:lumMod val="50000"/>
              <a:alpha val="9000"/>
            </a:schemeClr>
          </a:solidFill>
        </p:spPr>
        <p:txBody>
          <a:bodyPr lIns="822960" rtlCol="0" anchor="b"/>
          <a:lstStyle>
            <a:lvl1pPr>
              <a:lnSpc>
                <a:spcPct val="80000"/>
              </a:lnSpc>
              <a:spcBef>
                <a:spcPts val="1000"/>
              </a:spcBef>
              <a:defRPr sz="4000" cap="all" spc="200" baseline="0">
                <a:solidFill>
                  <a:schemeClr val="accent2"/>
                </a:solidFill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7" name="Текст 12">
            <a:extLst>
              <a:ext uri="{FF2B5EF4-FFF2-40B4-BE49-F238E27FC236}">
                <a16:creationId xmlns:a16="http://schemas.microsoft.com/office/drawing/2014/main" id="{72DB0EA3-58EE-48BD-8592-2D27FEC19C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4684719"/>
            <a:ext cx="5970123" cy="2173281"/>
          </a:xfrm>
          <a:prstGeom prst="rect">
            <a:avLst/>
          </a:prstGeom>
          <a:solidFill>
            <a:schemeClr val="accent1">
              <a:lumMod val="50000"/>
              <a:alpha val="9000"/>
            </a:schemeClr>
          </a:solidFill>
        </p:spPr>
        <p:txBody>
          <a:bodyPr lIns="822960" tIns="182880" rtlCol="0" anchor="t"/>
          <a:lstStyle>
            <a:lvl1pPr marL="0" indent="0">
              <a:lnSpc>
                <a:spcPct val="100000"/>
              </a:lnSpc>
              <a:buNone/>
              <a:defRPr sz="2000" i="0" cap="none" spc="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2D3E4EC-869C-4BBF-B0EC-C2DCA3143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A9E80BB-C0DF-4F1B-8821-E3FD53412EFF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D793A8E-14B8-4534-832A-F3787F735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AA466EFA-EBB1-46E4-BC21-6BD36CBA4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20ГГ</a:t>
            </a:r>
          </a:p>
        </p:txBody>
      </p:sp>
      <p:pic>
        <p:nvPicPr>
          <p:cNvPr id="9" name="Графический объект 8">
            <a:extLst>
              <a:ext uri="{FF2B5EF4-FFF2-40B4-BE49-F238E27FC236}">
                <a16:creationId xmlns:a16="http://schemas.microsoft.com/office/drawing/2014/main" id="{EE2DC116-1C4B-4BAE-B1C8-8EA04BBB8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4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0122" y="0"/>
            <a:ext cx="62218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20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ые ц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id="{1FA64E0E-E550-49C2-B38B-9C648C6A5BB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8B791D-4947-41E3-B728-76AB29D7C5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176" y="0"/>
            <a:ext cx="4020824" cy="2300397"/>
          </a:xfrm>
          <a:prstGeom prst="rect">
            <a:avLst/>
          </a:prstGeom>
          <a:solidFill>
            <a:schemeClr val="accent6">
              <a:lumMod val="60000"/>
              <a:lumOff val="40000"/>
              <a:alpha val="5000"/>
            </a:schemeClr>
          </a:solidFill>
        </p:spPr>
        <p:txBody>
          <a:bodyPr rIns="822960" rtlCol="0" anchor="b"/>
          <a:lstStyle>
            <a:lvl1pPr>
              <a:lnSpc>
                <a:spcPct val="80000"/>
              </a:lnSpc>
              <a:defRPr sz="4800" cap="all" spc="200" baseline="0">
                <a:solidFill>
                  <a:schemeClr val="accent2"/>
                </a:solidFill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10" name="Текст 12">
            <a:extLst>
              <a:ext uri="{FF2B5EF4-FFF2-40B4-BE49-F238E27FC236}">
                <a16:creationId xmlns:a16="http://schemas.microsoft.com/office/drawing/2014/main" id="{3B94FF5B-17D8-4363-BD43-E7FFC770F6A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71176" y="2300396"/>
            <a:ext cx="4020824" cy="4557603"/>
          </a:xfrm>
          <a:prstGeom prst="rect">
            <a:avLst/>
          </a:prstGeom>
          <a:solidFill>
            <a:schemeClr val="accent6">
              <a:lumMod val="60000"/>
              <a:lumOff val="40000"/>
              <a:alpha val="5000"/>
            </a:schemeClr>
          </a:solidFill>
        </p:spPr>
        <p:txBody>
          <a:bodyPr tIns="0" rtlCol="0" anchor="t"/>
          <a:lstStyle>
            <a:lvl1pPr marL="0" indent="0">
              <a:lnSpc>
                <a:spcPct val="100000"/>
              </a:lnSpc>
              <a:buNone/>
              <a:defRPr sz="2000" i="0" cap="none" spc="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38539118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Введ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DFB531-EB7A-4EBE-8F44-25261902B9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7463" y="986268"/>
            <a:ext cx="2893813" cy="1034385"/>
          </a:xfrm>
          <a:prstGeom prst="rect">
            <a:avLst/>
          </a:prstGeom>
        </p:spPr>
        <p:txBody>
          <a:bodyPr rtlCol="0" anchor="ctr"/>
          <a:lstStyle>
            <a:lvl1pPr algn="r">
              <a:defRPr sz="320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9" name="Текст 12">
            <a:extLst>
              <a:ext uri="{FF2B5EF4-FFF2-40B4-BE49-F238E27FC236}">
                <a16:creationId xmlns:a16="http://schemas.microsoft.com/office/drawing/2014/main" id="{546163CD-B898-4FBF-A465-61F3E3E870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41407" y="699461"/>
            <a:ext cx="6547507" cy="1552015"/>
          </a:xfrm>
          <a:prstGeom prst="rect">
            <a:avLst/>
          </a:prstGeom>
        </p:spPr>
        <p:txBody>
          <a:bodyPr rtlCol="0" anchor="ctr"/>
          <a:lstStyle>
            <a:lvl1pPr marL="0" indent="0">
              <a:lnSpc>
                <a:spcPct val="125000"/>
              </a:lnSpc>
              <a:buNone/>
              <a:defRPr sz="16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7" name="Рисунок 7">
            <a:extLst>
              <a:ext uri="{FF2B5EF4-FFF2-40B4-BE49-F238E27FC236}">
                <a16:creationId xmlns:a16="http://schemas.microsoft.com/office/drawing/2014/main" id="{E661CDF2-6D55-4CB0-89A5-D6E2B7AA899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993571"/>
            <a:ext cx="12192000" cy="3864429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Щелкните, чтобы добавить фотографию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125E9E-378B-4941-AEA1-E4C3CD151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3497062" cy="501650"/>
          </a:xfrm>
          <a:solidFill>
            <a:schemeClr val="accent6">
              <a:alpha val="7000"/>
            </a:schemeClr>
          </a:solidFill>
        </p:spPr>
        <p:txBody>
          <a:bodyPr lIns="841248" bIns="13716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A9E80BB-C0DF-4F1B-8821-E3FD53412EFF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02E291-B9AF-4251-9B9C-431263778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97062" y="6356350"/>
            <a:ext cx="5197878" cy="501650"/>
          </a:xfrm>
          <a:solidFill>
            <a:schemeClr val="accent6">
              <a:alpha val="7000"/>
            </a:schemeClr>
          </a:solidFill>
        </p:spPr>
        <p:txBody>
          <a:bodyPr bIns="18288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657E80-C904-497A-A70B-BB9ADEB338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94940" y="6356350"/>
            <a:ext cx="3497060" cy="501650"/>
          </a:xfrm>
          <a:solidFill>
            <a:schemeClr val="accent6">
              <a:alpha val="7000"/>
            </a:schemeClr>
          </a:solidFill>
        </p:spPr>
        <p:txBody>
          <a:bodyPr rIns="576072" bIns="18288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20ГГ</a:t>
            </a:r>
          </a:p>
        </p:txBody>
      </p:sp>
    </p:spTree>
    <p:extLst>
      <p:ext uri="{BB962C8B-B14F-4D97-AF65-F5344CB8AC3E}">
        <p14:creationId xmlns:p14="http://schemas.microsoft.com/office/powerpoint/2010/main" val="43110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691CFC-F619-4352-A510-89ED57D51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338798-EAC3-4E12-A110-58726938D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E05C50-450C-4C34-A10E-AB4B326FB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7A5E-3DEE-4E36-90D3-D760AF39ABFC}" type="datetimeFigureOut">
              <a:rPr lang="ru-UA" smtClean="0"/>
              <a:t>12/17/2022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767C3B-2BA3-4117-A820-40AEE79B0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1B367C-16F0-4476-B42E-430994D80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BE46-5D41-4D49-B765-1DA945A726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78027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6DAAE7-0480-406B-A24F-7639FF54E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219BDE-0E87-4256-B620-92459B305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FD5A31-6181-41D2-B713-1503675C9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7A5E-3DEE-4E36-90D3-D760AF39ABFC}" type="datetimeFigureOut">
              <a:rPr lang="ru-UA" smtClean="0"/>
              <a:t>12/17/2022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1B4095-7E06-4328-A907-C0B986836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94C9C7-75C6-4A10-B27A-E0C224E4C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BE46-5D41-4D49-B765-1DA945A726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44593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C974E-57CA-4B5C-8785-2B3ACD7B9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FD7D85-E0C8-4297-AF66-4247015DD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EF0641-AE9B-4B7C-93E1-AF6DE21EBE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3F3E74-EDE1-4E75-AB61-94B30FF3F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7A5E-3DEE-4E36-90D3-D760AF39ABFC}" type="datetimeFigureOut">
              <a:rPr lang="ru-UA" smtClean="0"/>
              <a:t>12/17/2022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32A4C1-FCD9-49AF-ADA5-E27D94E7A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EEF6D6-87A4-4553-9D65-EDD3E38A0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BE46-5D41-4D49-B765-1DA945A726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49943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6C943D-49DF-4AE4-8D6A-5D2114040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4565CD8-F386-4C25-9DB3-AA9169116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617B2D7-F513-4AD1-9A20-C28D40DCFD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FF87C54-1331-48FA-A6F4-80EDEE4DAF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EA963FA-5D9F-476D-955D-505B1A9307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DE5469D-E9DE-449B-A022-C6C47AA28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7A5E-3DEE-4E36-90D3-D760AF39ABFC}" type="datetimeFigureOut">
              <a:rPr lang="ru-UA" smtClean="0"/>
              <a:t>12/17/2022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3C6632A-A19F-4AB5-9481-638722D1A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A5E8318-DCBA-485F-9808-CE008BB93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BE46-5D41-4D49-B765-1DA945A726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04860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81BFEB-9E97-4409-B368-D181AC855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0F365CB-6353-4F23-B53A-09C961BA3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7A5E-3DEE-4E36-90D3-D760AF39ABFC}" type="datetimeFigureOut">
              <a:rPr lang="ru-UA" smtClean="0"/>
              <a:t>12/17/2022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098FEB-BFEF-42D2-8D17-D580A5769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8B6EF-ABB4-49B6-BDFE-3BD3CF486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BE46-5D41-4D49-B765-1DA945A726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9623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6C8E1F1-3369-4785-91C1-EEC8BB25C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7A5E-3DEE-4E36-90D3-D760AF39ABFC}" type="datetimeFigureOut">
              <a:rPr lang="ru-UA" smtClean="0"/>
              <a:t>12/17/2022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6891EA4-3576-4DB6-A0D9-C328CCEB5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1EDA87A-BDD6-4504-B3B0-F35A0A036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BE46-5D41-4D49-B765-1DA945A726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0443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C2232-AE82-49E6-9BDB-BFBF1B598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2D3DE9-54CB-4BE7-8DA9-A29C18826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314000-9C63-497A-B019-37B88DB99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5D7D0C-3C70-4AD9-85C8-0EC7AAB48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7A5E-3DEE-4E36-90D3-D760AF39ABFC}" type="datetimeFigureOut">
              <a:rPr lang="ru-UA" smtClean="0"/>
              <a:t>12/17/2022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4D810A-4B51-419E-B0E2-5FF67C8F4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CA88A10-7D2A-4631-99F7-B71022D19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BE46-5D41-4D49-B765-1DA945A726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20583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257A37-F75A-4173-8BED-E19129E9E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2B78E18-1438-4203-8AE6-2EBD133C2A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8A0A9B-7049-4EE3-99C8-189C3736D2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755672F-2798-40EA-8B25-5479F58FD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7A5E-3DEE-4E36-90D3-D760AF39ABFC}" type="datetimeFigureOut">
              <a:rPr lang="ru-UA" smtClean="0"/>
              <a:t>12/17/2022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5EEC816-B73D-4280-B28A-55E6E097A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AB6FA4-FC3F-40E5-87FA-F7B0EBAE8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BE46-5D41-4D49-B765-1DA945A726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74808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DE5A20-A6B2-433A-8C71-06C56CAFE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F40F01C-4EF3-425B-954F-FBD5B8BBAE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EEA501-35E0-4A7D-AA16-926C8A33BB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F7A5E-3DEE-4E36-90D3-D760AF39ABFC}" type="datetimeFigureOut">
              <a:rPr lang="ru-UA" smtClean="0"/>
              <a:t>12/17/2022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8E331C-23DD-4E7E-B60D-E0A09E0AAF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365F7C-1CA6-43E2-B400-B1591E9336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1BE46-5D41-4D49-B765-1DA945A726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76159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microsoft.com/office/2007/relationships/hdphoto" Target="../media/hdphoto10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hc.org.ua/sites/default/files/users/user90/A4_zvit_alko_all.pdf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mcdda.europa.eu/system/files/attachments/13559/Zvit-shhodo-narkotykiv-ta-alkogolyu-za-2020-rik.pdf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Freeform 5">
            <a:extLst>
              <a:ext uri="{FF2B5EF4-FFF2-40B4-BE49-F238E27FC236}">
                <a16:creationId xmlns:a16="http://schemas.microsoft.com/office/drawing/2014/main" id="{07322A9E-F1EC-405E-8971-BA906EFF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" name="Freeform 6">
            <a:extLst>
              <a:ext uri="{FF2B5EF4-FFF2-40B4-BE49-F238E27FC236}">
                <a16:creationId xmlns:a16="http://schemas.microsoft.com/office/drawing/2014/main" id="{A5704422-1118-4FD1-95AD-29A064EB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" name="Freeform 7">
            <a:extLst>
              <a:ext uri="{FF2B5EF4-FFF2-40B4-BE49-F238E27FC236}">
                <a16:creationId xmlns:a16="http://schemas.microsoft.com/office/drawing/2014/main" id="{A88B2AAA-B805-498E-A9E6-98B88585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6" name="Freeform 8">
            <a:extLst>
              <a:ext uri="{FF2B5EF4-FFF2-40B4-BE49-F238E27FC236}">
                <a16:creationId xmlns:a16="http://schemas.microsoft.com/office/drawing/2014/main" id="{9B8051E0-19D7-43E1-BFD9-E6DBFEB3A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" name="Freeform 9">
            <a:extLst>
              <a:ext uri="{FF2B5EF4-FFF2-40B4-BE49-F238E27FC236}">
                <a16:creationId xmlns:a16="http://schemas.microsoft.com/office/drawing/2014/main" id="{4EDB2B02-86A2-46F5-A4BE-B7D9B1041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" name="Freeform 10">
            <a:extLst>
              <a:ext uri="{FF2B5EF4-FFF2-40B4-BE49-F238E27FC236}">
                <a16:creationId xmlns:a16="http://schemas.microsoft.com/office/drawing/2014/main" id="{43954639-FB5D-41F4-9560-6F6DFE77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" name="Freeform 12">
            <a:extLst>
              <a:ext uri="{FF2B5EF4-FFF2-40B4-BE49-F238E27FC236}">
                <a16:creationId xmlns:a16="http://schemas.microsoft.com/office/drawing/2014/main" id="{E898931C-0323-41FA-A036-20F818B1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4" name="Freeform 14">
            <a:extLst>
              <a:ext uri="{FF2B5EF4-FFF2-40B4-BE49-F238E27FC236}">
                <a16:creationId xmlns:a16="http://schemas.microsoft.com/office/drawing/2014/main" id="{89AFE9DD-0792-4B98-B4EB-97ACA17E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6" name="Freeform 16">
            <a:extLst>
              <a:ext uri="{FF2B5EF4-FFF2-40B4-BE49-F238E27FC236}">
                <a16:creationId xmlns:a16="http://schemas.microsoft.com/office/drawing/2014/main" id="{3981F5C4-9AE1-404E-AF44-A4E6DB374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" name="Freeform 11">
            <a:extLst>
              <a:ext uri="{FF2B5EF4-FFF2-40B4-BE49-F238E27FC236}">
                <a16:creationId xmlns:a16="http://schemas.microsoft.com/office/drawing/2014/main" id="{763C1781-8726-4FAC-8C45-FF40376BE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" name="Freeform 21">
            <a:extLst>
              <a:ext uri="{FF2B5EF4-FFF2-40B4-BE49-F238E27FC236}">
                <a16:creationId xmlns:a16="http://schemas.microsoft.com/office/drawing/2014/main" id="{301491B5-56C7-43DC-A3D9-861EECCA0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21C928-B8D3-4EE0-828D-AB5BA6607E3F}"/>
              </a:ext>
            </a:extLst>
          </p:cNvPr>
          <p:cNvSpPr txBox="1"/>
          <p:nvPr/>
        </p:nvSpPr>
        <p:spPr>
          <a:xfrm>
            <a:off x="6096000" y="933658"/>
            <a:ext cx="5604401" cy="24688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000" b="1" dirty="0">
                <a:effectLst/>
                <a:latin typeface="+mj-lt"/>
                <a:ea typeface="+mj-ea"/>
                <a:cs typeface="+mj-cs"/>
              </a:rPr>
              <a:t>ЦІНА КРИМІНАЛІЗАЦІЇ -</a:t>
            </a:r>
            <a:r>
              <a:rPr lang="en-US" sz="4000" b="1" dirty="0">
                <a:latin typeface="+mj-lt"/>
                <a:ea typeface="+mj-ea"/>
                <a:cs typeface="+mj-cs"/>
              </a:rPr>
              <a:t> </a:t>
            </a:r>
            <a:r>
              <a:rPr lang="en-US" sz="3000" b="1" dirty="0">
                <a:effectLst/>
                <a:latin typeface="+mj-lt"/>
                <a:ea typeface="+mj-ea"/>
                <a:cs typeface="+mj-cs"/>
              </a:rPr>
              <a:t>ЛЮДИ, ЯКІ ВЖИВАЮТЬ НАРКОТИКИ</a:t>
            </a:r>
          </a:p>
        </p:txBody>
      </p:sp>
      <p:sp>
        <p:nvSpPr>
          <p:cNvPr id="142" name="Freeform 22">
            <a:extLst>
              <a:ext uri="{FF2B5EF4-FFF2-40B4-BE49-F238E27FC236}">
                <a16:creationId xmlns:a16="http://schemas.microsoft.com/office/drawing/2014/main" id="{237E2353-22DF-46E0-A200-FB30F8F39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4" name="Freeform 23">
            <a:extLst>
              <a:ext uri="{FF2B5EF4-FFF2-40B4-BE49-F238E27FC236}">
                <a16:creationId xmlns:a16="http://schemas.microsoft.com/office/drawing/2014/main" id="{DD6138DB-057B-45F7-A5F4-E7BFDA20D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79A54AB1-B64F-4843-BFAB-81CB74E6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BA2025-BC28-4940-997B-502FA5E27D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8" b="2303"/>
          <a:stretch/>
        </p:blipFill>
        <p:spPr>
          <a:xfrm>
            <a:off x="1762811" y="2344500"/>
            <a:ext cx="4531695" cy="331205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05121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Изображение выглядит как человек, внешний, камень&#10;&#10;Автоматически созданное описание">
            <a:extLst>
              <a:ext uri="{FF2B5EF4-FFF2-40B4-BE49-F238E27FC236}">
                <a16:creationId xmlns:a16="http://schemas.microsoft.com/office/drawing/2014/main" id="{E85CEF48-6FED-47A1-8E39-13E9DBC120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59" r="38892" b="9353"/>
          <a:stretch/>
        </p:blipFill>
        <p:spPr>
          <a:xfrm>
            <a:off x="5410986" y="0"/>
            <a:ext cx="6781014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63990422-A17F-435E-A362-D79C79734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285" y="377648"/>
            <a:ext cx="5099701" cy="61247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600" dirty="0">
                <a:solidFill>
                  <a:srgbClr val="FFFFFF"/>
                </a:solidFill>
              </a:rPr>
              <a:t>Відсоток злочинів по ст. 309 ККУ відносно всіх </a:t>
            </a:r>
            <a:r>
              <a:rPr lang="uk-UA" sz="1600" dirty="0" err="1">
                <a:solidFill>
                  <a:srgbClr val="FFFFFF"/>
                </a:solidFill>
              </a:rPr>
              <a:t>наркозлочинів</a:t>
            </a:r>
            <a:r>
              <a:rPr lang="uk-UA" sz="1600" dirty="0">
                <a:solidFill>
                  <a:srgbClr val="FFFFFF"/>
                </a:solidFill>
              </a:rPr>
              <a:t>:</a:t>
            </a:r>
          </a:p>
          <a:p>
            <a:pPr marL="0" indent="0">
              <a:buNone/>
            </a:pPr>
            <a:r>
              <a:rPr lang="uk-UA" sz="1600" dirty="0">
                <a:solidFill>
                  <a:srgbClr val="FFFFFF"/>
                </a:solidFill>
              </a:rPr>
              <a:t>2001 – 66,7%    2011 – 54,2%</a:t>
            </a:r>
          </a:p>
          <a:p>
            <a:pPr marL="0" indent="0">
              <a:buNone/>
            </a:pPr>
            <a:r>
              <a:rPr lang="uk-UA" sz="1600" dirty="0">
                <a:solidFill>
                  <a:srgbClr val="FFFFFF"/>
                </a:solidFill>
              </a:rPr>
              <a:t>2002 – 61,9%    2012 – 53,1%</a:t>
            </a:r>
          </a:p>
          <a:p>
            <a:pPr marL="0" indent="0">
              <a:buNone/>
            </a:pPr>
            <a:r>
              <a:rPr lang="uk-UA" sz="1600" dirty="0">
                <a:solidFill>
                  <a:srgbClr val="FFFFFF"/>
                </a:solidFill>
              </a:rPr>
              <a:t>2003 – 55,2%    2013 – 54,7%</a:t>
            </a:r>
          </a:p>
          <a:p>
            <a:pPr marL="0" indent="0">
              <a:buNone/>
            </a:pPr>
            <a:r>
              <a:rPr lang="uk-UA" sz="1600" dirty="0">
                <a:solidFill>
                  <a:srgbClr val="FFFFFF"/>
                </a:solidFill>
              </a:rPr>
              <a:t>2004 – 54,9%    2014 – 55,1%</a:t>
            </a:r>
          </a:p>
          <a:p>
            <a:pPr marL="0" indent="0">
              <a:buNone/>
            </a:pPr>
            <a:r>
              <a:rPr lang="uk-UA" sz="1600" dirty="0">
                <a:solidFill>
                  <a:srgbClr val="FFFFFF"/>
                </a:solidFill>
              </a:rPr>
              <a:t>2005 – 54,4%    2015 – 57,5%</a:t>
            </a:r>
          </a:p>
          <a:p>
            <a:pPr marL="0" indent="0">
              <a:buNone/>
            </a:pPr>
            <a:r>
              <a:rPr lang="uk-UA" sz="1600" dirty="0">
                <a:solidFill>
                  <a:srgbClr val="FFFFFF"/>
                </a:solidFill>
              </a:rPr>
              <a:t>2006 – 54%       2016 – 75,5%</a:t>
            </a:r>
          </a:p>
          <a:p>
            <a:pPr marL="0" indent="0">
              <a:buNone/>
            </a:pPr>
            <a:r>
              <a:rPr lang="uk-UA" sz="1600" dirty="0">
                <a:solidFill>
                  <a:srgbClr val="FFFFFF"/>
                </a:solidFill>
              </a:rPr>
              <a:t>2007 – 56,5%    2017 – 69,2%</a:t>
            </a:r>
          </a:p>
          <a:p>
            <a:pPr marL="0" indent="0">
              <a:buNone/>
            </a:pPr>
            <a:r>
              <a:rPr lang="uk-UA" sz="1600" dirty="0">
                <a:solidFill>
                  <a:srgbClr val="FFFFFF"/>
                </a:solidFill>
              </a:rPr>
              <a:t>2008 – 56%       2018 – 66,7%</a:t>
            </a:r>
          </a:p>
          <a:p>
            <a:pPr marL="0" indent="0">
              <a:buNone/>
            </a:pPr>
            <a:r>
              <a:rPr lang="uk-UA" sz="1600" dirty="0">
                <a:solidFill>
                  <a:srgbClr val="FFFFFF"/>
                </a:solidFill>
              </a:rPr>
              <a:t>2009 – 55,2%   2019 – 64,7%</a:t>
            </a:r>
          </a:p>
          <a:p>
            <a:pPr marL="0" indent="0">
              <a:buNone/>
            </a:pPr>
            <a:r>
              <a:rPr lang="uk-UA" sz="1600" dirty="0">
                <a:solidFill>
                  <a:srgbClr val="FFFFFF"/>
                </a:solidFill>
              </a:rPr>
              <a:t>2010 – 54%      </a:t>
            </a:r>
          </a:p>
          <a:p>
            <a:pPr marL="0" indent="0">
              <a:buNone/>
            </a:pPr>
            <a:r>
              <a:rPr lang="uk-UA" sz="1600" dirty="0">
                <a:solidFill>
                  <a:srgbClr val="FFFFFF"/>
                </a:solidFill>
              </a:rPr>
              <a:t>Середнє значення за період з 2001 до 2019 – </a:t>
            </a:r>
            <a:r>
              <a:rPr lang="uk-UA" sz="1600" b="1" dirty="0">
                <a:solidFill>
                  <a:srgbClr val="FFFFFF"/>
                </a:solidFill>
              </a:rPr>
              <a:t>57,7%</a:t>
            </a:r>
          </a:p>
          <a:p>
            <a:pPr marL="0" indent="0">
              <a:buNone/>
            </a:pPr>
            <a:endParaRPr lang="uk-UA" sz="16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uk-UA" sz="1600" dirty="0">
                <a:solidFill>
                  <a:srgbClr val="FFFFFF"/>
                </a:solidFill>
              </a:rPr>
              <a:t>При цьому, середня річна кількість злочинів по </a:t>
            </a:r>
            <a:br>
              <a:rPr lang="uk-UA" sz="1600" dirty="0">
                <a:solidFill>
                  <a:srgbClr val="FFFFFF"/>
                </a:solidFill>
              </a:rPr>
            </a:br>
            <a:r>
              <a:rPr lang="uk-UA" sz="1600" dirty="0">
                <a:solidFill>
                  <a:srgbClr val="FFFFFF"/>
                </a:solidFill>
              </a:rPr>
              <a:t>ст. 309 ККУ – </a:t>
            </a:r>
            <a:r>
              <a:rPr lang="uk-UA" sz="1600" b="1" dirty="0">
                <a:solidFill>
                  <a:srgbClr val="FFFFFF"/>
                </a:solidFill>
              </a:rPr>
              <a:t>27 282</a:t>
            </a:r>
          </a:p>
          <a:p>
            <a:pPr marL="0" indent="0">
              <a:buNone/>
            </a:pPr>
            <a:br>
              <a:rPr lang="uk-UA" sz="1600" dirty="0">
                <a:solidFill>
                  <a:srgbClr val="FFFFFF"/>
                </a:solidFill>
              </a:rPr>
            </a:br>
            <a:r>
              <a:rPr lang="uk-UA" sz="1400" i="1" dirty="0">
                <a:solidFill>
                  <a:srgbClr val="FFFFFF"/>
                </a:solidFill>
              </a:rPr>
              <a:t>Варто зазначити, що обсяг справ за ст.309 суттєво знизився у 2011 році. До 2010 року включно, середній обсяг був 34 109 справи на рік. То після 2011 до 2019 – 19 702 справи.</a:t>
            </a:r>
          </a:p>
        </p:txBody>
      </p:sp>
    </p:spTree>
    <p:extLst>
      <p:ext uri="{BB962C8B-B14F-4D97-AF65-F5344CB8AC3E}">
        <p14:creationId xmlns:p14="http://schemas.microsoft.com/office/powerpoint/2010/main" val="13757112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EE1FC7B4-E4A7-4452-B413-1A623E3A7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13">
            <a:extLst>
              <a:ext uri="{FF2B5EF4-FFF2-40B4-BE49-F238E27FC236}">
                <a16:creationId xmlns:a16="http://schemas.microsoft.com/office/drawing/2014/main" id="{E0709AF0-24F0-4486-B189-BE6386BD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11">
            <a:extLst>
              <a:ext uri="{FF2B5EF4-FFF2-40B4-BE49-F238E27FC236}">
                <a16:creationId xmlns:a16="http://schemas.microsoft.com/office/drawing/2014/main" id="{FBE3B62F-5853-4A3C-B050-6186351A7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309A863-1EF1-4745-B321-FCA1F856F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654" y="361500"/>
            <a:ext cx="4776280" cy="618070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Autofit/>
          </a:bodyPr>
          <a:lstStyle/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Усього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за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період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 з 2001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по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 2019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зареєстровано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 897</a:t>
            </a:r>
            <a:r>
              <a:rPr kumimoji="0" lang="uk-UA" altLang="ru-UA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844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злочинів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 у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сфері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обігу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наркотичних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засобів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психотропних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речовин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їх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аналогів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або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прекурсорів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та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інші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злочини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проти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здоров’я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effectLst/>
              </a:rPr>
              <a:t>населення</a:t>
            </a:r>
            <a:r>
              <a:rPr kumimoji="0" lang="uk-UA" altLang="ru-UA" b="0" i="0" u="none" strike="noStrike" cap="none" normalizeH="0" baseline="0" dirty="0">
                <a:ln>
                  <a:noFill/>
                </a:ln>
                <a:effectLst/>
              </a:rPr>
              <a:t> (далі – </a:t>
            </a:r>
            <a:r>
              <a:rPr kumimoji="0" lang="uk-UA" altLang="ru-UA" b="0" i="0" u="none" strike="noStrike" cap="none" normalizeH="0" baseline="0" dirty="0" err="1">
                <a:ln>
                  <a:noFill/>
                </a:ln>
                <a:effectLst/>
              </a:rPr>
              <a:t>наркозлочинів</a:t>
            </a:r>
            <a:r>
              <a:rPr kumimoji="0" lang="uk-UA" altLang="ru-UA" b="0" i="0" u="none" strike="noStrike" cap="none" normalizeH="0" baseline="0" dirty="0">
                <a:ln>
                  <a:noFill/>
                </a:ln>
                <a:effectLst/>
              </a:rPr>
              <a:t>)</a:t>
            </a:r>
            <a:r>
              <a:rPr kumimoji="0" lang="en-US" altLang="ru-UA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uk-UA" altLang="ru-UA" b="0" i="0" u="none" strike="noStrike" cap="none" normalizeH="0" baseline="0" dirty="0">
              <a:ln>
                <a:noFill/>
              </a:ln>
              <a:effectLst/>
            </a:endParaRP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uk-UA" altLang="ru-UA" b="0" i="0" u="none" strike="noStrike" cap="none" normalizeH="0" baseline="0" dirty="0">
                <a:ln>
                  <a:noFill/>
                </a:ln>
                <a:effectLst/>
              </a:rPr>
              <a:t>Зберігання наркотичних засобів без мети збуту з 2001 року залишається найрозповсюдженішим </a:t>
            </a:r>
            <a:r>
              <a:rPr kumimoji="0" lang="uk-UA" altLang="ru-UA" b="0" i="0" u="none" strike="noStrike" cap="none" normalizeH="0" baseline="0" dirty="0" err="1">
                <a:ln>
                  <a:noFill/>
                </a:ln>
                <a:effectLst/>
              </a:rPr>
              <a:t>наркозлочином</a:t>
            </a:r>
            <a:r>
              <a:rPr kumimoji="0" lang="uk-UA" altLang="ru-UA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uk-UA" altLang="ru-UA" dirty="0"/>
              <a:t>За останні 6 років зберігання без мети збуту складало 64,8% від усіх зареєстрованих злочинів у сфері обігу наркотиків та 3,4% від усіх зареєстрованих злочинів.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lang="uk-UA" altLang="ru-UA" dirty="0"/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uk-UA" altLang="ru-UA" dirty="0"/>
              <a:t>Згідно з </a:t>
            </a:r>
            <a:r>
              <a:rPr lang="ru-RU" altLang="ru-UA" dirty="0" err="1"/>
              <a:t>А</a:t>
            </a:r>
            <a:r>
              <a:rPr lang="ru-RU" dirty="0" err="1"/>
              <a:t>налізу</a:t>
            </a:r>
            <a:r>
              <a:rPr lang="ru-RU" dirty="0"/>
              <a:t> стану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правосуддя</a:t>
            </a:r>
            <a:r>
              <a:rPr lang="ru-RU" dirty="0"/>
              <a:t> у </a:t>
            </a:r>
            <a:r>
              <a:rPr lang="ru-RU" dirty="0" err="1"/>
              <a:t>кримінальних</a:t>
            </a:r>
            <a:r>
              <a:rPr lang="ru-RU" dirty="0"/>
              <a:t> </a:t>
            </a:r>
            <a:r>
              <a:rPr lang="ru-RU" dirty="0" err="1"/>
              <a:t>провадженнях</a:t>
            </a:r>
            <a:r>
              <a:rPr lang="ru-RU" dirty="0"/>
              <a:t> та справах про </a:t>
            </a:r>
            <a:r>
              <a:rPr lang="ru-RU" dirty="0" err="1"/>
              <a:t>адміністративні</a:t>
            </a:r>
            <a:r>
              <a:rPr lang="ru-RU" dirty="0"/>
              <a:t> </a:t>
            </a:r>
            <a:r>
              <a:rPr lang="ru-RU" dirty="0" err="1"/>
              <a:t>правопорушення</a:t>
            </a:r>
            <a:r>
              <a:rPr lang="ru-RU" dirty="0"/>
              <a:t> Верховного Суду з 2017 по 2020 роки </a:t>
            </a:r>
            <a:r>
              <a:rPr lang="ru-RU" dirty="0" err="1"/>
              <a:t>справи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злочинів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обігу</a:t>
            </a:r>
            <a:r>
              <a:rPr lang="ru-RU" dirty="0"/>
              <a:t> </a:t>
            </a:r>
            <a:r>
              <a:rPr lang="ru-RU" dirty="0" err="1"/>
              <a:t>наркотиків</a:t>
            </a:r>
            <a:r>
              <a:rPr lang="ru-RU" dirty="0"/>
              <a:t> </a:t>
            </a:r>
            <a:r>
              <a:rPr lang="ru-RU" dirty="0" err="1"/>
              <a:t>складають</a:t>
            </a:r>
            <a:r>
              <a:rPr lang="ru-RU" dirty="0"/>
              <a:t> 14,5%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справ.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 по справам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 без мети </a:t>
            </a:r>
            <a:r>
              <a:rPr lang="ru-RU" dirty="0" err="1"/>
              <a:t>збуту</a:t>
            </a:r>
            <a:r>
              <a:rPr lang="ru-RU" dirty="0"/>
              <a:t> не </a:t>
            </a:r>
            <a:r>
              <a:rPr lang="ru-RU" dirty="0" err="1"/>
              <a:t>ведеться</a:t>
            </a:r>
            <a:r>
              <a:rPr lang="ru-RU" dirty="0"/>
              <a:t>, але </a:t>
            </a:r>
            <a:r>
              <a:rPr lang="ru-RU" dirty="0" err="1"/>
              <a:t>оціночно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складати</a:t>
            </a:r>
            <a:r>
              <a:rPr lang="ru-RU" dirty="0"/>
              <a:t> </a:t>
            </a:r>
            <a:r>
              <a:rPr lang="ru-RU" dirty="0" err="1"/>
              <a:t>приблизно</a:t>
            </a:r>
            <a:r>
              <a:rPr lang="ru-RU" dirty="0"/>
              <a:t> 9,4%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справ.</a:t>
            </a:r>
            <a:endParaRPr kumimoji="0" lang="en-US" altLang="ru-UA" b="0" i="0" u="none" strike="noStrike" cap="none" normalizeH="0" baseline="0" dirty="0">
              <a:ln>
                <a:noFill/>
              </a:ln>
              <a:effectLst/>
            </a:endParaRPr>
          </a:p>
        </p:txBody>
      </p:sp>
      <p:graphicFrame>
        <p:nvGraphicFramePr>
          <p:cNvPr id="8" name="Объект 3">
            <a:extLst>
              <a:ext uri="{FF2B5EF4-FFF2-40B4-BE49-F238E27FC236}">
                <a16:creationId xmlns:a16="http://schemas.microsoft.com/office/drawing/2014/main" id="{FCFF7805-FA60-4C76-877D-10BAEBC6FE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6130501"/>
              </p:ext>
            </p:extLst>
          </p:nvPr>
        </p:nvGraphicFramePr>
        <p:xfrm>
          <a:off x="5677776" y="361500"/>
          <a:ext cx="6303523" cy="323494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988895">
                  <a:extLst>
                    <a:ext uri="{9D8B030D-6E8A-4147-A177-3AD203B41FA5}">
                      <a16:colId xmlns:a16="http://schemas.microsoft.com/office/drawing/2014/main" val="2114597026"/>
                    </a:ext>
                  </a:extLst>
                </a:gridCol>
                <a:gridCol w="976003">
                  <a:extLst>
                    <a:ext uri="{9D8B030D-6E8A-4147-A177-3AD203B41FA5}">
                      <a16:colId xmlns:a16="http://schemas.microsoft.com/office/drawing/2014/main" val="4002374029"/>
                    </a:ext>
                  </a:extLst>
                </a:gridCol>
                <a:gridCol w="1042300">
                  <a:extLst>
                    <a:ext uri="{9D8B030D-6E8A-4147-A177-3AD203B41FA5}">
                      <a16:colId xmlns:a16="http://schemas.microsoft.com/office/drawing/2014/main" val="1830256008"/>
                    </a:ext>
                  </a:extLst>
                </a:gridCol>
                <a:gridCol w="780798">
                  <a:extLst>
                    <a:ext uri="{9D8B030D-6E8A-4147-A177-3AD203B41FA5}">
                      <a16:colId xmlns:a16="http://schemas.microsoft.com/office/drawing/2014/main" val="1922721469"/>
                    </a:ext>
                  </a:extLst>
                </a:gridCol>
                <a:gridCol w="1169369">
                  <a:extLst>
                    <a:ext uri="{9D8B030D-6E8A-4147-A177-3AD203B41FA5}">
                      <a16:colId xmlns:a16="http://schemas.microsoft.com/office/drawing/2014/main" val="926638177"/>
                    </a:ext>
                  </a:extLst>
                </a:gridCol>
                <a:gridCol w="1346158">
                  <a:extLst>
                    <a:ext uri="{9D8B030D-6E8A-4147-A177-3AD203B41FA5}">
                      <a16:colId xmlns:a16="http://schemas.microsoft.com/office/drawing/2014/main" val="1819983197"/>
                    </a:ext>
                  </a:extLst>
                </a:gridCol>
              </a:tblGrid>
              <a:tr h="558856">
                <a:tc>
                  <a:txBody>
                    <a:bodyPr/>
                    <a:lstStyle/>
                    <a:p>
                      <a:pPr algn="ctr"/>
                      <a:r>
                        <a:rPr lang="ru-RU" sz="1400" b="1" cap="none" spc="0">
                          <a:solidFill>
                            <a:sysClr val="windowText" lastClr="000000"/>
                          </a:solidFill>
                          <a:effectLst/>
                        </a:rPr>
                        <a:t>Період </a:t>
                      </a:r>
                      <a:endParaRPr lang="ru-UA" sz="1400" b="1" cap="none" spc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16612" marB="83061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cap="none" spc="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Усього</a:t>
                      </a:r>
                      <a:r>
                        <a:rPr lang="ru-RU" sz="1400" b="1" cap="none" spc="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uk-UA" sz="1400" b="1" cap="none" spc="0" dirty="0">
                          <a:solidFill>
                            <a:sysClr val="windowText" lastClr="000000"/>
                          </a:solidFill>
                          <a:effectLst/>
                        </a:rPr>
                        <a:t>злочинів</a:t>
                      </a:r>
                      <a:r>
                        <a:rPr lang="ru-RU" sz="1400" b="1" cap="none" spc="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endParaRPr lang="ru-UA" sz="1400" b="1" cap="none" spc="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16612" marB="83061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cap="none" spc="0" dirty="0">
                          <a:solidFill>
                            <a:sysClr val="windowText" lastClr="000000"/>
                          </a:solidFill>
                          <a:effectLst/>
                        </a:rPr>
                        <a:t>За ст.305-327 ККУ</a:t>
                      </a:r>
                      <a:endParaRPr lang="ru-UA" sz="1400" b="1" cap="none" spc="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16612" marB="83061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cap="none" spc="0" dirty="0">
                          <a:solidFill>
                            <a:sysClr val="windowText" lastClr="000000"/>
                          </a:solidFill>
                          <a:effectLst/>
                        </a:rPr>
                        <a:t>З них за ст.309</a:t>
                      </a:r>
                      <a:endParaRPr lang="ru-UA" sz="1400" b="1" cap="none" spc="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16612" marB="83061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cap="none" spc="0" dirty="0">
                          <a:solidFill>
                            <a:sysClr val="windowText" lastClr="000000"/>
                          </a:solidFill>
                          <a:effectLst/>
                        </a:rPr>
                        <a:t>За ст.309 </a:t>
                      </a:r>
                      <a:r>
                        <a:rPr lang="ru-RU" sz="1400" b="1" cap="none" spc="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від</a:t>
                      </a:r>
                      <a:r>
                        <a:rPr lang="ru-RU" sz="1400" b="1" cap="none" spc="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ru-RU" sz="1400" b="1" cap="none" spc="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усіх</a:t>
                      </a:r>
                      <a:endParaRPr lang="ru-UA" sz="1400" b="1" cap="none" spc="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16612" marB="83061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cap="none" spc="0" dirty="0">
                          <a:solidFill>
                            <a:sysClr val="windowText" lastClr="000000"/>
                          </a:solidFill>
                          <a:effectLst/>
                        </a:rPr>
                        <a:t>Частка бюджету МВС у грн</a:t>
                      </a:r>
                      <a:endParaRPr lang="ru-UA" sz="1400" b="1" cap="none" spc="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16612" marB="83061" anchor="b"/>
                </a:tc>
                <a:extLst>
                  <a:ext uri="{0D108BD9-81ED-4DB2-BD59-A6C34878D82A}">
                    <a16:rowId xmlns:a16="http://schemas.microsoft.com/office/drawing/2014/main" val="2730371962"/>
                  </a:ext>
                </a:extLst>
              </a:tr>
              <a:tr h="307328"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>
                          <a:solidFill>
                            <a:schemeClr val="tx1"/>
                          </a:solidFill>
                          <a:effectLst/>
                        </a:rPr>
                        <a:t>2014 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>
                          <a:solidFill>
                            <a:schemeClr val="tx1"/>
                          </a:solidFill>
                          <a:effectLst/>
                        </a:rPr>
                        <a:t>529139 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 dirty="0">
                          <a:solidFill>
                            <a:schemeClr val="tx1"/>
                          </a:solidFill>
                          <a:effectLst/>
                        </a:rPr>
                        <a:t>30 494 </a:t>
                      </a:r>
                      <a:endParaRPr lang="ru-UA" sz="18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cap="none" spc="0">
                          <a:solidFill>
                            <a:schemeClr val="tx1"/>
                          </a:solidFill>
                          <a:effectLst/>
                        </a:rPr>
                        <a:t>55,1%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>
                          <a:solidFill>
                            <a:schemeClr val="tx1"/>
                          </a:solidFill>
                          <a:effectLst/>
                        </a:rPr>
                        <a:t>3,17% 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800" cap="none" spc="0">
                          <a:solidFill>
                            <a:schemeClr val="tx1"/>
                          </a:solidFill>
                          <a:effectLst/>
                        </a:rPr>
                        <a:t>767</a:t>
                      </a:r>
                      <a:r>
                        <a:rPr lang="uk-UA" sz="1800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UA" sz="1800" cap="none" spc="0">
                          <a:solidFill>
                            <a:schemeClr val="tx1"/>
                          </a:solidFill>
                          <a:effectLst/>
                        </a:rPr>
                        <a:t>140</a:t>
                      </a:r>
                      <a:r>
                        <a:rPr lang="uk-UA" sz="1800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UA" sz="1800" cap="none" spc="0">
                          <a:solidFill>
                            <a:schemeClr val="tx1"/>
                          </a:solidFill>
                          <a:effectLst/>
                        </a:rPr>
                        <a:t>000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83061" marT="24918" marB="83061" anchor="ctr"/>
                </a:tc>
                <a:extLst>
                  <a:ext uri="{0D108BD9-81ED-4DB2-BD59-A6C34878D82A}">
                    <a16:rowId xmlns:a16="http://schemas.microsoft.com/office/drawing/2014/main" val="825901220"/>
                  </a:ext>
                </a:extLst>
              </a:tr>
              <a:tr h="307328"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>
                          <a:solidFill>
                            <a:schemeClr val="tx1"/>
                          </a:solidFill>
                          <a:effectLst/>
                        </a:rPr>
                        <a:t>2015 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>
                          <a:solidFill>
                            <a:schemeClr val="tx1"/>
                          </a:solidFill>
                          <a:effectLst/>
                        </a:rPr>
                        <a:t>565182 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 dirty="0">
                          <a:solidFill>
                            <a:schemeClr val="tx1"/>
                          </a:solidFill>
                          <a:effectLst/>
                        </a:rPr>
                        <a:t>25 908 </a:t>
                      </a:r>
                      <a:endParaRPr lang="ru-UA" sz="18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cap="none" spc="0" dirty="0">
                          <a:solidFill>
                            <a:schemeClr val="tx1"/>
                          </a:solidFill>
                          <a:effectLst/>
                        </a:rPr>
                        <a:t>57,5%</a:t>
                      </a:r>
                      <a:endParaRPr lang="ru-UA" sz="18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>
                          <a:solidFill>
                            <a:schemeClr val="tx1"/>
                          </a:solidFill>
                          <a:effectLst/>
                        </a:rPr>
                        <a:t>2,6% 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800" cap="none" spc="0">
                          <a:solidFill>
                            <a:schemeClr val="tx1"/>
                          </a:solidFill>
                          <a:effectLst/>
                        </a:rPr>
                        <a:t>949</a:t>
                      </a:r>
                      <a:r>
                        <a:rPr lang="uk-UA" sz="1800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UA" sz="1800" cap="none" spc="0">
                          <a:solidFill>
                            <a:schemeClr val="tx1"/>
                          </a:solidFill>
                          <a:effectLst/>
                        </a:rPr>
                        <a:t>000</a:t>
                      </a:r>
                      <a:r>
                        <a:rPr lang="uk-UA" sz="1800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UA" sz="1800" cap="none" spc="0">
                          <a:solidFill>
                            <a:schemeClr val="tx1"/>
                          </a:solidFill>
                          <a:effectLst/>
                        </a:rPr>
                        <a:t>000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extLst>
                  <a:ext uri="{0D108BD9-81ED-4DB2-BD59-A6C34878D82A}">
                    <a16:rowId xmlns:a16="http://schemas.microsoft.com/office/drawing/2014/main" val="2132799384"/>
                  </a:ext>
                </a:extLst>
              </a:tr>
              <a:tr h="307328"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>
                          <a:solidFill>
                            <a:schemeClr val="tx1"/>
                          </a:solidFill>
                          <a:effectLst/>
                        </a:rPr>
                        <a:t>2016 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>
                          <a:solidFill>
                            <a:schemeClr val="tx1"/>
                          </a:solidFill>
                          <a:effectLst/>
                        </a:rPr>
                        <a:t>592604 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 dirty="0">
                          <a:solidFill>
                            <a:schemeClr val="tx1"/>
                          </a:solidFill>
                          <a:effectLst/>
                        </a:rPr>
                        <a:t>23 029 </a:t>
                      </a:r>
                      <a:endParaRPr lang="ru-UA" sz="18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cap="none" spc="0">
                          <a:solidFill>
                            <a:schemeClr val="tx1"/>
                          </a:solidFill>
                          <a:effectLst/>
                        </a:rPr>
                        <a:t>75,5%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>
                          <a:solidFill>
                            <a:schemeClr val="tx1"/>
                          </a:solidFill>
                          <a:effectLst/>
                        </a:rPr>
                        <a:t>2,9% 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800" cap="none" spc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uk-UA" sz="1800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UA" sz="1800" cap="none" spc="0">
                          <a:solidFill>
                            <a:schemeClr val="tx1"/>
                          </a:solidFill>
                          <a:effectLst/>
                        </a:rPr>
                        <a:t>458</a:t>
                      </a:r>
                      <a:r>
                        <a:rPr lang="uk-UA" sz="1800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UA" sz="1800" cap="none" spc="0">
                          <a:solidFill>
                            <a:schemeClr val="tx1"/>
                          </a:solidFill>
                          <a:effectLst/>
                        </a:rPr>
                        <a:t>700</a:t>
                      </a:r>
                      <a:r>
                        <a:rPr lang="uk-UA" sz="1800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UA" sz="1800" cap="none" spc="0">
                          <a:solidFill>
                            <a:schemeClr val="tx1"/>
                          </a:solidFill>
                          <a:effectLst/>
                        </a:rPr>
                        <a:t>000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extLst>
                  <a:ext uri="{0D108BD9-81ED-4DB2-BD59-A6C34878D82A}">
                    <a16:rowId xmlns:a16="http://schemas.microsoft.com/office/drawing/2014/main" val="2167440517"/>
                  </a:ext>
                </a:extLst>
              </a:tr>
              <a:tr h="307328"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>
                          <a:solidFill>
                            <a:schemeClr val="tx1"/>
                          </a:solidFill>
                          <a:effectLst/>
                        </a:rPr>
                        <a:t>2017 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>
                          <a:solidFill>
                            <a:schemeClr val="tx1"/>
                          </a:solidFill>
                          <a:effectLst/>
                        </a:rPr>
                        <a:t>523911 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 dirty="0">
                          <a:solidFill>
                            <a:schemeClr val="tx1"/>
                          </a:solidFill>
                          <a:effectLst/>
                        </a:rPr>
                        <a:t>29 010 </a:t>
                      </a:r>
                      <a:endParaRPr lang="ru-UA" sz="18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cap="none" spc="0">
                          <a:solidFill>
                            <a:schemeClr val="tx1"/>
                          </a:solidFill>
                          <a:effectLst/>
                        </a:rPr>
                        <a:t>69,2%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>
                          <a:solidFill>
                            <a:schemeClr val="tx1"/>
                          </a:solidFill>
                          <a:effectLst/>
                        </a:rPr>
                        <a:t>3,8% 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800" cap="none" spc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uk-UA" sz="1800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UA" sz="1800" cap="none" spc="0">
                          <a:solidFill>
                            <a:schemeClr val="tx1"/>
                          </a:solidFill>
                          <a:effectLst/>
                        </a:rPr>
                        <a:t>234</a:t>
                      </a:r>
                      <a:r>
                        <a:rPr lang="uk-UA" sz="1800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UA" sz="1800" cap="none" spc="0">
                          <a:solidFill>
                            <a:schemeClr val="tx1"/>
                          </a:solidFill>
                          <a:effectLst/>
                        </a:rPr>
                        <a:t>400</a:t>
                      </a:r>
                      <a:r>
                        <a:rPr lang="uk-UA" sz="1800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UA" sz="1800" cap="none" spc="0">
                          <a:solidFill>
                            <a:schemeClr val="tx1"/>
                          </a:solidFill>
                          <a:effectLst/>
                        </a:rPr>
                        <a:t>000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extLst>
                  <a:ext uri="{0D108BD9-81ED-4DB2-BD59-A6C34878D82A}">
                    <a16:rowId xmlns:a16="http://schemas.microsoft.com/office/drawing/2014/main" val="3532586742"/>
                  </a:ext>
                </a:extLst>
              </a:tr>
              <a:tr h="307328"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>
                          <a:solidFill>
                            <a:schemeClr val="tx1"/>
                          </a:solidFill>
                          <a:effectLst/>
                        </a:rPr>
                        <a:t>2018 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>
                          <a:solidFill>
                            <a:schemeClr val="tx1"/>
                          </a:solidFill>
                          <a:effectLst/>
                        </a:rPr>
                        <a:t>487133 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 dirty="0">
                          <a:solidFill>
                            <a:schemeClr val="tx1"/>
                          </a:solidFill>
                          <a:effectLst/>
                        </a:rPr>
                        <a:t>27 007 </a:t>
                      </a:r>
                      <a:endParaRPr lang="ru-UA" sz="18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cap="none" spc="0" dirty="0">
                          <a:solidFill>
                            <a:schemeClr val="tx1"/>
                          </a:solidFill>
                          <a:effectLst/>
                        </a:rPr>
                        <a:t>66,7%</a:t>
                      </a:r>
                      <a:endParaRPr lang="ru-UA" sz="18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>
                          <a:solidFill>
                            <a:schemeClr val="tx1"/>
                          </a:solidFill>
                          <a:effectLst/>
                        </a:rPr>
                        <a:t>3,7% 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800" cap="none" spc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uk-UA" sz="1800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UA" sz="1800" cap="none" spc="0">
                          <a:solidFill>
                            <a:schemeClr val="tx1"/>
                          </a:solidFill>
                          <a:effectLst/>
                        </a:rPr>
                        <a:t>660</a:t>
                      </a:r>
                      <a:r>
                        <a:rPr lang="uk-UA" sz="1800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UA" sz="1800" cap="none" spc="0">
                          <a:solidFill>
                            <a:schemeClr val="tx1"/>
                          </a:solidFill>
                          <a:effectLst/>
                        </a:rPr>
                        <a:t>300</a:t>
                      </a:r>
                      <a:r>
                        <a:rPr lang="uk-UA" sz="1800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UA" sz="1800" cap="none" spc="0">
                          <a:solidFill>
                            <a:schemeClr val="tx1"/>
                          </a:solidFill>
                          <a:effectLst/>
                        </a:rPr>
                        <a:t>000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/>
                </a:tc>
                <a:extLst>
                  <a:ext uri="{0D108BD9-81ED-4DB2-BD59-A6C34878D82A}">
                    <a16:rowId xmlns:a16="http://schemas.microsoft.com/office/drawing/2014/main" val="1075594571"/>
                  </a:ext>
                </a:extLst>
              </a:tr>
              <a:tr h="307328"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 dirty="0">
                          <a:solidFill>
                            <a:schemeClr val="tx1"/>
                          </a:solidFill>
                          <a:effectLst/>
                        </a:rPr>
                        <a:t>2019 </a:t>
                      </a:r>
                      <a:endParaRPr lang="ru-UA" sz="18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>
                          <a:solidFill>
                            <a:schemeClr val="tx1"/>
                          </a:solidFill>
                          <a:effectLst/>
                        </a:rPr>
                        <a:t>444130 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cap="none" spc="0" dirty="0">
                          <a:solidFill>
                            <a:schemeClr val="tx1"/>
                          </a:solidFill>
                          <a:effectLst/>
                        </a:rPr>
                        <a:t>28 774 </a:t>
                      </a:r>
                      <a:endParaRPr lang="ru-UA" sz="18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cap="none" spc="0">
                          <a:solidFill>
                            <a:schemeClr val="tx1"/>
                          </a:solidFill>
                          <a:effectLst/>
                        </a:rPr>
                        <a:t>64,7%</a:t>
                      </a:r>
                      <a:endParaRPr lang="ru-UA" sz="18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cap="none" spc="0" dirty="0">
                          <a:solidFill>
                            <a:schemeClr val="tx1"/>
                          </a:solidFill>
                          <a:effectLst/>
                        </a:rPr>
                        <a:t>4,2%</a:t>
                      </a:r>
                      <a:r>
                        <a:rPr lang="ru-RU" sz="1800" cap="none" spc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ru-UA" sz="18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cap="none" spc="0" dirty="0">
                          <a:solidFill>
                            <a:schemeClr val="tx1"/>
                          </a:solidFill>
                          <a:effectLst/>
                        </a:rPr>
                        <a:t>3 486 000 000</a:t>
                      </a:r>
                      <a:endParaRPr lang="ru-UA" sz="1800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2102018"/>
                  </a:ext>
                </a:extLst>
              </a:tr>
              <a:tr h="307328">
                <a:tc>
                  <a:txBody>
                    <a:bodyPr/>
                    <a:lstStyle/>
                    <a:p>
                      <a:pPr algn="ctr"/>
                      <a:r>
                        <a:rPr lang="ru-RU" sz="1800" b="1" cap="none" spc="0">
                          <a:solidFill>
                            <a:schemeClr val="tx1"/>
                          </a:solidFill>
                          <a:effectLst/>
                        </a:rPr>
                        <a:t>Середнє </a:t>
                      </a:r>
                      <a:endParaRPr lang="ru-UA" sz="1800" b="1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cap="none" spc="0">
                          <a:solidFill>
                            <a:schemeClr val="tx1"/>
                          </a:solidFill>
                          <a:effectLst/>
                        </a:rPr>
                        <a:t>523 683 </a:t>
                      </a:r>
                      <a:endParaRPr lang="ru-UA" sz="1800" b="1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cap="none" spc="0" dirty="0">
                          <a:solidFill>
                            <a:schemeClr val="tx1"/>
                          </a:solidFill>
                          <a:effectLst/>
                        </a:rPr>
                        <a:t>27 370 </a:t>
                      </a:r>
                      <a:endParaRPr lang="ru-UA" sz="18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b="1" cap="none" spc="0">
                          <a:solidFill>
                            <a:schemeClr val="tx1"/>
                          </a:solidFill>
                          <a:effectLst/>
                        </a:rPr>
                        <a:t>64,8%</a:t>
                      </a:r>
                      <a:endParaRPr lang="ru-UA" sz="1800" b="1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cap="none" spc="0" dirty="0">
                          <a:solidFill>
                            <a:schemeClr val="tx1"/>
                          </a:solidFill>
                          <a:effectLst/>
                        </a:rPr>
                        <a:t>3,4%</a:t>
                      </a:r>
                      <a:endParaRPr lang="ru-UA" sz="18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b="1" cap="none" spc="0" dirty="0">
                          <a:solidFill>
                            <a:schemeClr val="tx1"/>
                          </a:solidFill>
                          <a:effectLst/>
                        </a:rPr>
                        <a:t>1 925 670 000</a:t>
                      </a:r>
                      <a:endParaRPr lang="ru-UA" sz="1800" b="1" cap="none" spc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25647" marT="24918" marB="8306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60022381"/>
                  </a:ext>
                </a:extLst>
              </a:tr>
            </a:tbl>
          </a:graphicData>
        </a:graphic>
      </p:graphicFrame>
      <p:graphicFrame>
        <p:nvGraphicFramePr>
          <p:cNvPr id="7" name="Таблица 4">
            <a:extLst>
              <a:ext uri="{FF2B5EF4-FFF2-40B4-BE49-F238E27FC236}">
                <a16:creationId xmlns:a16="http://schemas.microsoft.com/office/drawing/2014/main" id="{21A39989-5509-42A3-A183-03D03D1A8E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73678"/>
              </p:ext>
            </p:extLst>
          </p:nvPr>
        </p:nvGraphicFramePr>
        <p:xfrm>
          <a:off x="5677776" y="3957949"/>
          <a:ext cx="6303523" cy="2327464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858359">
                  <a:extLst>
                    <a:ext uri="{9D8B030D-6E8A-4147-A177-3AD203B41FA5}">
                      <a16:colId xmlns:a16="http://schemas.microsoft.com/office/drawing/2014/main" val="3365999719"/>
                    </a:ext>
                  </a:extLst>
                </a:gridCol>
                <a:gridCol w="1777844">
                  <a:extLst>
                    <a:ext uri="{9D8B030D-6E8A-4147-A177-3AD203B41FA5}">
                      <a16:colId xmlns:a16="http://schemas.microsoft.com/office/drawing/2014/main" val="1510490086"/>
                    </a:ext>
                  </a:extLst>
                </a:gridCol>
                <a:gridCol w="955140">
                  <a:extLst>
                    <a:ext uri="{9D8B030D-6E8A-4147-A177-3AD203B41FA5}">
                      <a16:colId xmlns:a16="http://schemas.microsoft.com/office/drawing/2014/main" val="3617138070"/>
                    </a:ext>
                  </a:extLst>
                </a:gridCol>
                <a:gridCol w="1398863">
                  <a:extLst>
                    <a:ext uri="{9D8B030D-6E8A-4147-A177-3AD203B41FA5}">
                      <a16:colId xmlns:a16="http://schemas.microsoft.com/office/drawing/2014/main" val="37037634"/>
                    </a:ext>
                  </a:extLst>
                </a:gridCol>
                <a:gridCol w="1313317">
                  <a:extLst>
                    <a:ext uri="{9D8B030D-6E8A-4147-A177-3AD203B41FA5}">
                      <a16:colId xmlns:a16="http://schemas.microsoft.com/office/drawing/2014/main" val="3172294153"/>
                    </a:ext>
                  </a:extLst>
                </a:gridCol>
              </a:tblGrid>
              <a:tr h="46502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Р</a:t>
                      </a:r>
                      <a:r>
                        <a:rPr lang="uk-UA" sz="1200" dirty="0" err="1"/>
                        <a:t>ік</a:t>
                      </a:r>
                      <a:endParaRPr lang="ru-U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/>
                        <a:t>Справи</a:t>
                      </a:r>
                      <a:r>
                        <a:rPr lang="ru-RU" sz="1200" dirty="0"/>
                        <a:t> про </a:t>
                      </a:r>
                      <a:r>
                        <a:rPr lang="ru-RU" sz="1200" dirty="0" err="1"/>
                        <a:t>злочини</a:t>
                      </a:r>
                      <a:r>
                        <a:rPr lang="ru-RU" sz="1200" dirty="0"/>
                        <a:t> (ст. 305–320 КК)</a:t>
                      </a:r>
                      <a:endParaRPr lang="ru-U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% </a:t>
                      </a:r>
                      <a:r>
                        <a:rPr lang="ru-RU" sz="1200" dirty="0" err="1"/>
                        <a:t>від</a:t>
                      </a:r>
                      <a:r>
                        <a:rPr lang="ru-RU" sz="1200" dirty="0"/>
                        <a:t> </a:t>
                      </a:r>
                      <a:r>
                        <a:rPr lang="ru-RU" sz="1200" dirty="0" err="1"/>
                        <a:t>усіх</a:t>
                      </a:r>
                      <a:r>
                        <a:rPr lang="ru-RU" sz="1200" dirty="0"/>
                        <a:t> справ</a:t>
                      </a:r>
                      <a:endParaRPr lang="ru-U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/>
                        <a:t>Засуджено</a:t>
                      </a:r>
                      <a:r>
                        <a:rPr lang="ru-RU" sz="1200" dirty="0"/>
                        <a:t> (ст. 305-320 КК</a:t>
                      </a:r>
                      <a:endParaRPr lang="ru-U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dirty="0"/>
                        <a:t>% від усіх засуджених</a:t>
                      </a:r>
                      <a:endParaRPr lang="ru-U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002833"/>
                  </a:ext>
                </a:extLst>
              </a:tr>
              <a:tr h="362910">
                <a:tc>
                  <a:txBody>
                    <a:bodyPr/>
                    <a:lstStyle/>
                    <a:p>
                      <a:pPr algn="ctr"/>
                      <a:r>
                        <a:rPr lang="uk-UA" sz="1200" dirty="0"/>
                        <a:t>2017</a:t>
                      </a:r>
                      <a:endParaRPr lang="ru-U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UA" sz="1400" dirty="0"/>
                        <a:t>12</a:t>
                      </a:r>
                      <a:r>
                        <a:rPr lang="uk-UA" sz="1400" dirty="0"/>
                        <a:t>,6 тисяч</a:t>
                      </a:r>
                      <a:endParaRPr lang="ru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15%</a:t>
                      </a:r>
                      <a:endParaRPr lang="ru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10,9 тисяч</a:t>
                      </a:r>
                      <a:endParaRPr lang="ru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14,1%</a:t>
                      </a:r>
                      <a:endParaRPr lang="ru-U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4103667"/>
                  </a:ext>
                </a:extLst>
              </a:tr>
              <a:tr h="527023">
                <a:tc>
                  <a:txBody>
                    <a:bodyPr/>
                    <a:lstStyle/>
                    <a:p>
                      <a:pPr algn="ctr"/>
                      <a:r>
                        <a:rPr lang="uk-UA" sz="1200" dirty="0"/>
                        <a:t>2018</a:t>
                      </a:r>
                      <a:endParaRPr lang="ru-U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11,5 тисяч</a:t>
                      </a:r>
                      <a:endParaRPr lang="ru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14%</a:t>
                      </a:r>
                      <a:endParaRPr lang="ru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/>
                        <a:t>10,1 тисяч</a:t>
                      </a:r>
                      <a:endParaRPr lang="ru-UA" sz="1400" dirty="0"/>
                    </a:p>
                    <a:p>
                      <a:pPr algn="ctr"/>
                      <a:endParaRPr lang="ru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/>
                        <a:t>13,7%</a:t>
                      </a:r>
                      <a:endParaRPr lang="ru-UA" sz="1400" dirty="0"/>
                    </a:p>
                    <a:p>
                      <a:pPr algn="ctr"/>
                      <a:endParaRPr lang="ru-U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00162"/>
                  </a:ext>
                </a:extLst>
              </a:tr>
              <a:tr h="362910">
                <a:tc>
                  <a:txBody>
                    <a:bodyPr/>
                    <a:lstStyle/>
                    <a:p>
                      <a:pPr algn="ctr"/>
                      <a:r>
                        <a:rPr lang="uk-UA" sz="1200" dirty="0"/>
                        <a:t>2019</a:t>
                      </a:r>
                      <a:endParaRPr lang="ru-U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11,1 тисяч</a:t>
                      </a:r>
                      <a:endParaRPr lang="ru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13,9%</a:t>
                      </a:r>
                      <a:endParaRPr lang="ru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9,6 тисяч</a:t>
                      </a:r>
                      <a:endParaRPr lang="ru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13,6%</a:t>
                      </a:r>
                      <a:endParaRPr lang="ru-U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6346766"/>
                  </a:ext>
                </a:extLst>
              </a:tr>
              <a:tr h="300218">
                <a:tc>
                  <a:txBody>
                    <a:bodyPr/>
                    <a:lstStyle/>
                    <a:p>
                      <a:pPr algn="ctr"/>
                      <a:r>
                        <a:rPr lang="uk-UA" sz="1200" dirty="0"/>
                        <a:t>2020</a:t>
                      </a:r>
                      <a:endParaRPr lang="ru-UA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11,4 </a:t>
                      </a:r>
                      <a:r>
                        <a:rPr lang="ru-RU" sz="1400" dirty="0" err="1"/>
                        <a:t>тисяч</a:t>
                      </a:r>
                      <a:endParaRPr lang="ru-UA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15,2 %</a:t>
                      </a:r>
                      <a:endParaRPr lang="ru-UA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10,1 </a:t>
                      </a:r>
                      <a:r>
                        <a:rPr lang="ru-RU" sz="1400" dirty="0" err="1"/>
                        <a:t>тисяч</a:t>
                      </a:r>
                      <a:endParaRPr lang="ru-UA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/>
                        <a:t>15%</a:t>
                      </a:r>
                      <a:endParaRPr lang="ru-UA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0911808"/>
                  </a:ext>
                </a:extLst>
              </a:tr>
              <a:tr h="131974">
                <a:tc>
                  <a:txBody>
                    <a:bodyPr/>
                    <a:lstStyle/>
                    <a:p>
                      <a:pPr algn="ctr"/>
                      <a:r>
                        <a:rPr lang="uk-UA" sz="1200" b="1" dirty="0"/>
                        <a:t>Середнє</a:t>
                      </a:r>
                      <a:endParaRPr lang="ru-UA" sz="12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/>
                        <a:t>11,6 тисяч</a:t>
                      </a:r>
                      <a:endParaRPr lang="ru-UA" sz="14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/>
                        <a:t>14,5%</a:t>
                      </a:r>
                      <a:endParaRPr lang="ru-UA" sz="14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/>
                        <a:t>10,2 тисяч</a:t>
                      </a:r>
                      <a:endParaRPr lang="ru-UA" sz="14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/>
                        <a:t>14,1%</a:t>
                      </a:r>
                      <a:endParaRPr lang="ru-UA" sz="14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17794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6320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0A06613-4D92-4C36-9EB1-5DE3CA23C3A0}"/>
              </a:ext>
            </a:extLst>
          </p:cNvPr>
          <p:cNvSpPr txBox="1"/>
          <p:nvPr/>
        </p:nvSpPr>
        <p:spPr>
          <a:xfrm>
            <a:off x="252919" y="557784"/>
            <a:ext cx="4280170" cy="62126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0" i="0" u="none" strike="noStrike" dirty="0" err="1">
                <a:effectLst/>
              </a:rPr>
              <a:t>За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даними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державної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судової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статистики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на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розгляді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суду</a:t>
            </a:r>
            <a:r>
              <a:rPr lang="en-US" b="0" i="0" u="none" strike="noStrike" dirty="0">
                <a:effectLst/>
              </a:rPr>
              <a:t> </a:t>
            </a:r>
            <a:br>
              <a:rPr lang="en-US" b="0" i="0" u="none" strike="noStrike" dirty="0">
                <a:effectLst/>
              </a:rPr>
            </a:br>
            <a:r>
              <a:rPr lang="en-US" b="0" i="0" u="none" strike="noStrike" dirty="0">
                <a:effectLst/>
              </a:rPr>
              <a:t>в 2020 </a:t>
            </a:r>
            <a:r>
              <a:rPr lang="en-US" b="0" i="0" u="none" strike="noStrike" dirty="0" err="1">
                <a:effectLst/>
              </a:rPr>
              <a:t>році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перебуло</a:t>
            </a:r>
            <a:r>
              <a:rPr lang="en-US" b="0" i="0" u="none" strike="noStrike" dirty="0">
                <a:effectLst/>
              </a:rPr>
              <a:t> 16870 </a:t>
            </a:r>
            <a:r>
              <a:rPr lang="en-US" b="0" i="0" u="none" strike="noStrike" dirty="0" err="1">
                <a:effectLst/>
              </a:rPr>
              <a:t>справ</a:t>
            </a:r>
            <a:r>
              <a:rPr lang="en-US" b="0" i="0" u="none" strike="noStrike" dirty="0">
                <a:effectLst/>
              </a:rPr>
              <a:t>, з </a:t>
            </a:r>
            <a:r>
              <a:rPr lang="en-US" b="0" i="0" u="none" strike="noStrike" dirty="0" err="1">
                <a:effectLst/>
              </a:rPr>
              <a:t>них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лише</a:t>
            </a:r>
            <a:r>
              <a:rPr lang="en-US" b="0" i="0" u="none" strike="noStrike" dirty="0">
                <a:effectLst/>
              </a:rPr>
              <a:t> 12213 </a:t>
            </a:r>
            <a:r>
              <a:rPr lang="en-US" b="0" i="0" u="none" strike="noStrike" dirty="0" err="1">
                <a:effectLst/>
              </a:rPr>
              <a:t>було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розглянуто</a:t>
            </a:r>
            <a:r>
              <a:rPr lang="en-US" b="0" i="0" u="none" strike="noStrike" dirty="0">
                <a:effectLst/>
              </a:rPr>
              <a:t> (</a:t>
            </a:r>
            <a:r>
              <a:rPr lang="en-US" b="0" i="0" u="none" strike="noStrike" dirty="0" err="1">
                <a:effectLst/>
              </a:rPr>
              <a:t>тобто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було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прийняте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рішення</a:t>
            </a:r>
            <a:r>
              <a:rPr lang="en-US" b="0" i="0" u="none" strike="noStrike" dirty="0">
                <a:effectLst/>
              </a:rPr>
              <a:t>), і в 9434 </a:t>
            </a:r>
            <a:r>
              <a:rPr lang="en-US" b="0" i="0" u="none" strike="noStrike" dirty="0" err="1">
                <a:effectLst/>
              </a:rPr>
              <a:t>випадках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це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був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вирок</a:t>
            </a:r>
            <a:r>
              <a:rPr lang="en-US" dirty="0"/>
              <a:t>,</a:t>
            </a:r>
            <a:r>
              <a:rPr lang="en-US" b="0" i="0" u="none" strike="noStrike" dirty="0">
                <a:effectLst/>
              </a:rPr>
              <a:t> </a:t>
            </a:r>
            <a:br>
              <a:rPr lang="en-US" b="0" i="0" u="none" strike="noStrike" dirty="0">
                <a:effectLst/>
              </a:rPr>
            </a:br>
            <a:r>
              <a:rPr lang="en-US" dirty="0"/>
              <a:t>в</a:t>
            </a:r>
            <a:r>
              <a:rPr lang="en-US" b="0" i="0" u="none" strike="noStrike" dirty="0">
                <a:effectLst/>
              </a:rPr>
              <a:t> 2019 </a:t>
            </a:r>
            <a:r>
              <a:rPr lang="en-US" b="0" i="0" u="none" strike="noStrike" dirty="0" err="1">
                <a:effectLst/>
              </a:rPr>
              <a:t>на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розгляді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перебувало</a:t>
            </a:r>
            <a:r>
              <a:rPr lang="en-US" b="0" i="0" u="none" strike="noStrike" dirty="0">
                <a:effectLst/>
              </a:rPr>
              <a:t> 15 920 </a:t>
            </a:r>
            <a:r>
              <a:rPr lang="en-US" b="0" i="0" u="none" strike="noStrike" dirty="0" err="1">
                <a:effectLst/>
              </a:rPr>
              <a:t>кримінальних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проваджень</a:t>
            </a:r>
            <a:r>
              <a:rPr lang="en-US" b="0" i="0" u="none" strike="noStrike" dirty="0">
                <a:effectLst/>
              </a:rPr>
              <a:t>, 10229 </a:t>
            </a:r>
            <a:r>
              <a:rPr lang="en-US" b="0" i="0" u="none" strike="noStrike" dirty="0" err="1">
                <a:effectLst/>
              </a:rPr>
              <a:t>було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розглянуто</a:t>
            </a:r>
            <a:r>
              <a:rPr lang="en-US" b="0" i="0" u="none" strike="noStrike" dirty="0">
                <a:effectLst/>
              </a:rPr>
              <a:t>, і в 9066 </a:t>
            </a:r>
            <a:r>
              <a:rPr lang="en-US" b="0" i="0" u="none" strike="noStrike" dirty="0" err="1">
                <a:effectLst/>
              </a:rPr>
              <a:t>випадках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було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винесено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вирок</a:t>
            </a:r>
            <a:r>
              <a:rPr lang="en-US" b="0" i="0" u="none" strike="noStrike" dirty="0">
                <a:effectLst/>
              </a:rPr>
              <a:t>. </a:t>
            </a:r>
          </a:p>
          <a:p>
            <a:pPr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0" i="0" u="none" strike="noStrike" dirty="0" err="1">
                <a:effectLst/>
              </a:rPr>
              <a:t>Офіційна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інформація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щодо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стану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розгляду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справ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за</a:t>
            </a:r>
            <a:r>
              <a:rPr lang="en-US" b="0" i="0" u="none" strike="noStrike" dirty="0">
                <a:effectLst/>
              </a:rPr>
              <a:t> 2021 </a:t>
            </a:r>
            <a:r>
              <a:rPr lang="en-US" b="0" i="0" u="none" strike="noStrike" dirty="0" err="1">
                <a:effectLst/>
              </a:rPr>
              <a:t>рік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наразі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відсутня</a:t>
            </a:r>
            <a:r>
              <a:rPr lang="en-US" b="0" i="0" u="none" strike="noStrike" dirty="0">
                <a:effectLst/>
              </a:rPr>
              <a:t>.</a:t>
            </a:r>
            <a:endParaRPr lang="en-US" b="0" dirty="0">
              <a:effectLst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br>
              <a:rPr lang="en-US" b="0" dirty="0">
                <a:effectLst/>
              </a:rPr>
            </a:br>
            <a:r>
              <a:rPr lang="en-US" b="1" i="0" u="none" strike="noStrike" dirty="0" err="1">
                <a:effectLst/>
              </a:rPr>
              <a:t>Коливання</a:t>
            </a:r>
            <a:r>
              <a:rPr lang="en-US" b="1" i="0" u="none" strike="noStrike" dirty="0">
                <a:effectLst/>
              </a:rPr>
              <a:t> </a:t>
            </a:r>
            <a:r>
              <a:rPr lang="en-US" b="1" i="0" u="none" strike="noStrike" dirty="0" err="1">
                <a:effectLst/>
              </a:rPr>
              <a:t>кількості</a:t>
            </a:r>
            <a:r>
              <a:rPr lang="en-US" b="1" i="0" u="none" strike="noStrike" dirty="0">
                <a:effectLst/>
              </a:rPr>
              <a:t> </a:t>
            </a:r>
            <a:r>
              <a:rPr lang="en-US" b="1" i="0" u="none" strike="noStrike" dirty="0" err="1">
                <a:effectLst/>
              </a:rPr>
              <a:t>вироків</a:t>
            </a:r>
            <a:r>
              <a:rPr lang="en-US" b="1" i="0" u="none" strike="noStrike" dirty="0">
                <a:effectLst/>
              </a:rPr>
              <a:t> </a:t>
            </a:r>
            <a:r>
              <a:rPr lang="en-US" b="1" i="0" u="none" strike="noStrike" dirty="0" err="1">
                <a:effectLst/>
              </a:rPr>
              <a:t>відбувається</a:t>
            </a:r>
            <a:r>
              <a:rPr lang="en-US" b="1" i="0" u="none" strike="noStrike" dirty="0">
                <a:effectLst/>
              </a:rPr>
              <a:t> в </a:t>
            </a:r>
            <a:r>
              <a:rPr lang="en-US" b="1" i="0" u="none" strike="noStrike" dirty="0" err="1">
                <a:effectLst/>
              </a:rPr>
              <a:t>межах</a:t>
            </a:r>
            <a:r>
              <a:rPr lang="en-US" b="1" i="0" u="none" strike="noStrike" dirty="0">
                <a:effectLst/>
              </a:rPr>
              <a:t> 10%, </a:t>
            </a:r>
            <a:r>
              <a:rPr lang="en-US" b="0" i="0" u="none" strike="noStrike" dirty="0" err="1">
                <a:effectLst/>
              </a:rPr>
              <a:t>що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на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наш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погляд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1" i="0" u="none" strike="noStrike" dirty="0" err="1">
                <a:effectLst/>
              </a:rPr>
              <a:t>не</a:t>
            </a:r>
            <a:r>
              <a:rPr lang="en-US" b="1" i="0" u="none" strike="noStrike" dirty="0">
                <a:effectLst/>
              </a:rPr>
              <a:t> </a:t>
            </a:r>
            <a:r>
              <a:rPr lang="en-US" b="1" i="0" u="none" strike="noStrike" dirty="0" err="1">
                <a:effectLst/>
              </a:rPr>
              <a:t>може</a:t>
            </a:r>
            <a:r>
              <a:rPr lang="en-US" b="1" i="0" u="none" strike="noStrike" dirty="0">
                <a:effectLst/>
              </a:rPr>
              <a:t> </a:t>
            </a:r>
            <a:r>
              <a:rPr lang="en-US" b="1" i="0" u="none" strike="noStrike" dirty="0" err="1">
                <a:effectLst/>
              </a:rPr>
              <a:t>свідчити</a:t>
            </a:r>
            <a:r>
              <a:rPr lang="en-US" b="1" i="0" u="none" strike="noStrike" dirty="0">
                <a:effectLst/>
              </a:rPr>
              <a:t> </a:t>
            </a:r>
            <a:r>
              <a:rPr lang="en-US" b="1" i="0" u="none" strike="noStrike" dirty="0" err="1">
                <a:effectLst/>
              </a:rPr>
              <a:t>про</a:t>
            </a:r>
            <a:r>
              <a:rPr lang="en-US" b="1" i="0" u="none" strike="noStrike" dirty="0">
                <a:effectLst/>
              </a:rPr>
              <a:t> </a:t>
            </a:r>
            <a:r>
              <a:rPr lang="en-US" b="1" i="0" u="none" strike="noStrike" dirty="0" err="1">
                <a:effectLst/>
              </a:rPr>
              <a:t>наявність</a:t>
            </a:r>
            <a:r>
              <a:rPr lang="en-US" b="1" i="0" u="none" strike="noStrike" dirty="0">
                <a:effectLst/>
              </a:rPr>
              <a:t> </a:t>
            </a:r>
            <a:r>
              <a:rPr lang="en-US" b="1" i="0" u="none" strike="noStrike" dirty="0" err="1">
                <a:effectLst/>
              </a:rPr>
              <a:t>тенденції</a:t>
            </a:r>
            <a:r>
              <a:rPr lang="en-US" b="1" i="0" u="none" strike="noStrike" dirty="0">
                <a:effectLst/>
              </a:rPr>
              <a:t> </a:t>
            </a:r>
            <a:r>
              <a:rPr lang="en-US" b="1" i="0" u="none" strike="noStrike" dirty="0" err="1">
                <a:effectLst/>
              </a:rPr>
              <a:t>до</a:t>
            </a:r>
            <a:r>
              <a:rPr lang="en-US" b="1" i="0" u="none" strike="noStrike" dirty="0">
                <a:effectLst/>
              </a:rPr>
              <a:t> </a:t>
            </a:r>
            <a:r>
              <a:rPr lang="en-US" b="1" i="0" u="none" strike="noStrike" dirty="0" err="1">
                <a:effectLst/>
              </a:rPr>
              <a:t>зменшення</a:t>
            </a:r>
            <a:r>
              <a:rPr lang="en-US" b="1" i="0" u="none" strike="noStrike" dirty="0">
                <a:effectLst/>
              </a:rPr>
              <a:t> </a:t>
            </a:r>
            <a:r>
              <a:rPr lang="en-US" b="1" i="0" u="none" strike="noStrike" dirty="0" err="1">
                <a:effectLst/>
              </a:rPr>
              <a:t>або</a:t>
            </a:r>
            <a:r>
              <a:rPr lang="en-US" b="1" i="0" u="none" strike="noStrike" dirty="0">
                <a:effectLst/>
              </a:rPr>
              <a:t> </a:t>
            </a:r>
            <a:r>
              <a:rPr lang="en-US" b="1" i="0" u="none" strike="noStrike" dirty="0" err="1">
                <a:effectLst/>
              </a:rPr>
              <a:t>збільшення</a:t>
            </a:r>
            <a:r>
              <a:rPr lang="en-US" b="1" i="0" u="none" strike="noStrike" dirty="0">
                <a:effectLst/>
              </a:rPr>
              <a:t> </a:t>
            </a:r>
            <a:r>
              <a:rPr lang="en-US" b="1" i="0" u="none" strike="noStrike" dirty="0" err="1">
                <a:effectLst/>
              </a:rPr>
              <a:t>кількості</a:t>
            </a:r>
            <a:r>
              <a:rPr lang="en-US" b="1" i="0" u="none" strike="noStrike" dirty="0">
                <a:effectLst/>
              </a:rPr>
              <a:t> </a:t>
            </a:r>
            <a:r>
              <a:rPr lang="en-US" b="1" i="0" u="none" strike="noStrike" dirty="0" err="1">
                <a:effectLst/>
              </a:rPr>
              <a:t>вироків</a:t>
            </a:r>
            <a:r>
              <a:rPr lang="en-US" b="1" i="0" u="none" strike="noStrike" dirty="0">
                <a:effectLst/>
              </a:rPr>
              <a:t> </a:t>
            </a:r>
            <a:r>
              <a:rPr lang="en-US" b="1" i="0" u="none" strike="noStrike" dirty="0" err="1">
                <a:effectLst/>
              </a:rPr>
              <a:t>за</a:t>
            </a:r>
            <a:r>
              <a:rPr lang="en-US" b="1" i="0" u="none" strike="noStrike" dirty="0">
                <a:effectLst/>
              </a:rPr>
              <a:t> </a:t>
            </a:r>
            <a:r>
              <a:rPr lang="en-US" b="1" i="0" u="none" strike="noStrike" dirty="0" err="1">
                <a:effectLst/>
              </a:rPr>
              <a:t>статтею</a:t>
            </a:r>
            <a:r>
              <a:rPr lang="en-US" b="1" i="0" u="none" strike="noStrike" dirty="0">
                <a:effectLst/>
              </a:rPr>
              <a:t> 309</a:t>
            </a:r>
            <a:r>
              <a:rPr lang="en-US" b="0" i="0" u="none" strike="noStrike" dirty="0">
                <a:effectLst/>
              </a:rPr>
              <a:t>. </a:t>
            </a:r>
            <a:endParaRPr lang="en-US" b="0" dirty="0">
              <a:effectLst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7838834-0A7E-4735-9A8E-5109D5D3B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3329" y="807593"/>
            <a:ext cx="5664397" cy="523956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226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7BB2709-8E56-4E6F-9E7C-175963BBD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682" y="1832008"/>
            <a:ext cx="4281287" cy="3337089"/>
          </a:xfrm>
        </p:spPr>
        <p:txBody>
          <a:bodyPr>
            <a:noAutofit/>
          </a:bodyPr>
          <a:lstStyle/>
          <a:p>
            <a:pPr mar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500" b="0" i="0" u="none" strike="noStrike" dirty="0">
                <a:effectLst/>
                <a:latin typeface="Lora" pitchFamily="2" charset="-52"/>
              </a:rPr>
              <a:t>Перше, на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що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необхідно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звернути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увагу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,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це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на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зменшення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призначення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покарання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у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вигляді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штрафу та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позбавлення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волі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. </a:t>
            </a:r>
          </a:p>
          <a:p>
            <a:pPr mar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500" b="0" i="0" u="none" strike="noStrike" dirty="0">
                <a:effectLst/>
                <a:latin typeface="Lora" pitchFamily="2" charset="-52"/>
              </a:rPr>
              <a:t>Так,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кількість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штрафів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зменшилася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з 60% до 26%, а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позбавлення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волі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з 34% до 12% 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(і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кількість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вироків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з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позбавленням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волі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буде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зменшуватися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наступні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1-2 роки). </a:t>
            </a:r>
          </a:p>
          <a:p>
            <a:pPr marL="0" indent="0" rtl="0">
              <a:spcBef>
                <a:spcPts val="0"/>
              </a:spcBef>
              <a:spcAft>
                <a:spcPts val="600"/>
              </a:spcAft>
              <a:buNone/>
            </a:pPr>
            <a:br>
              <a:rPr lang="ru-RU" sz="1500" b="0" dirty="0">
                <a:effectLst/>
              </a:rPr>
            </a:br>
            <a:r>
              <a:rPr lang="ru-RU" sz="1500" b="1" i="0" u="none" strike="noStrike" dirty="0" err="1">
                <a:effectLst/>
                <a:latin typeface="Lora" pitchFamily="2" charset="-52"/>
              </a:rPr>
              <a:t>Зменшення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цих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видів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покарань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відбулося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здебільшого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за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рахунок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збільшення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призначення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покарання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у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вигляді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обмеження</a:t>
            </a:r>
            <a:r>
              <a:rPr lang="ru-RU" sz="1500" b="1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1" i="0" u="none" strike="noStrike" dirty="0" err="1">
                <a:effectLst/>
                <a:latin typeface="Lora" pitchFamily="2" charset="-52"/>
              </a:rPr>
              <a:t>волі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. В 2019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році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цей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вид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покарання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був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не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надто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популярний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і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складав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менше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,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ніж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5%.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Однак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, уже в 2021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році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цей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вид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покарання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 став </a:t>
            </a:r>
            <a:r>
              <a:rPr lang="ru-RU" sz="1500" b="0" i="0" u="none" strike="noStrike" dirty="0" err="1">
                <a:effectLst/>
                <a:latin typeface="Lora" pitchFamily="2" charset="-52"/>
              </a:rPr>
              <a:t>основним</a:t>
            </a:r>
            <a:r>
              <a:rPr lang="ru-RU" sz="1500" b="0" i="0" u="none" strike="noStrike" dirty="0">
                <a:effectLst/>
                <a:latin typeface="Lora" pitchFamily="2" charset="-52"/>
              </a:rPr>
              <a:t>. </a:t>
            </a:r>
            <a:br>
              <a:rPr lang="ru-RU" sz="1500" dirty="0"/>
            </a:br>
            <a:endParaRPr lang="ru-UA" sz="15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739CA8B-717A-499F-B964-7466183FCC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636742"/>
              </p:ext>
            </p:extLst>
          </p:nvPr>
        </p:nvGraphicFramePr>
        <p:xfrm>
          <a:off x="5405861" y="700792"/>
          <a:ext cx="6019334" cy="3190745"/>
        </p:xfrm>
        <a:graphic>
          <a:graphicData uri="http://schemas.openxmlformats.org/drawingml/2006/table">
            <a:tbl>
              <a:tblPr firstRow="1" bandRow="1"/>
              <a:tblGrid>
                <a:gridCol w="1082487">
                  <a:extLst>
                    <a:ext uri="{9D8B030D-6E8A-4147-A177-3AD203B41FA5}">
                      <a16:colId xmlns:a16="http://schemas.microsoft.com/office/drawing/2014/main" val="918317039"/>
                    </a:ext>
                  </a:extLst>
                </a:gridCol>
                <a:gridCol w="749283">
                  <a:extLst>
                    <a:ext uri="{9D8B030D-6E8A-4147-A177-3AD203B41FA5}">
                      <a16:colId xmlns:a16="http://schemas.microsoft.com/office/drawing/2014/main" val="1016817556"/>
                    </a:ext>
                  </a:extLst>
                </a:gridCol>
                <a:gridCol w="830388">
                  <a:extLst>
                    <a:ext uri="{9D8B030D-6E8A-4147-A177-3AD203B41FA5}">
                      <a16:colId xmlns:a16="http://schemas.microsoft.com/office/drawing/2014/main" val="2966348896"/>
                    </a:ext>
                  </a:extLst>
                </a:gridCol>
                <a:gridCol w="848200">
                  <a:extLst>
                    <a:ext uri="{9D8B030D-6E8A-4147-A177-3AD203B41FA5}">
                      <a16:colId xmlns:a16="http://schemas.microsoft.com/office/drawing/2014/main" val="726612910"/>
                    </a:ext>
                  </a:extLst>
                </a:gridCol>
                <a:gridCol w="830388">
                  <a:extLst>
                    <a:ext uri="{9D8B030D-6E8A-4147-A177-3AD203B41FA5}">
                      <a16:colId xmlns:a16="http://schemas.microsoft.com/office/drawing/2014/main" val="4189364821"/>
                    </a:ext>
                  </a:extLst>
                </a:gridCol>
                <a:gridCol w="848200">
                  <a:extLst>
                    <a:ext uri="{9D8B030D-6E8A-4147-A177-3AD203B41FA5}">
                      <a16:colId xmlns:a16="http://schemas.microsoft.com/office/drawing/2014/main" val="4278055527"/>
                    </a:ext>
                  </a:extLst>
                </a:gridCol>
                <a:gridCol w="830388">
                  <a:extLst>
                    <a:ext uri="{9D8B030D-6E8A-4147-A177-3AD203B41FA5}">
                      <a16:colId xmlns:a16="http://schemas.microsoft.com/office/drawing/2014/main" val="3536833059"/>
                    </a:ext>
                  </a:extLst>
                </a:gridCol>
              </a:tblGrid>
              <a:tr h="474222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Вид покарання</a:t>
                      </a:r>
                      <a:endParaRPr lang="ru-RU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2019</a:t>
                      </a:r>
                      <a:endParaRPr lang="ru-UA" sz="2000" dirty="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2020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2021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302359"/>
                  </a:ext>
                </a:extLst>
              </a:tr>
              <a:tr h="713613">
                <a:tc>
                  <a:txBody>
                    <a:bodyPr/>
                    <a:lstStyle/>
                    <a:p>
                      <a:pPr fontAlgn="b"/>
                      <a:br>
                        <a:rPr lang="ru-UA" sz="2000">
                          <a:effectLst/>
                        </a:rPr>
                      </a:b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кількість</a:t>
                      </a:r>
                      <a:endParaRPr lang="ru-RU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відсотки</a:t>
                      </a:r>
                      <a:endParaRPr lang="ru-RU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кількість</a:t>
                      </a:r>
                      <a:endParaRPr lang="ru-RU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відсотки</a:t>
                      </a:r>
                      <a:endParaRPr lang="ru-RU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кількість</a:t>
                      </a:r>
                      <a:endParaRPr lang="ru-RU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відсотки</a:t>
                      </a:r>
                      <a:endParaRPr lang="ru-RU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9576240"/>
                  </a:ext>
                </a:extLst>
              </a:tr>
              <a:tr h="286130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Штраф</a:t>
                      </a:r>
                      <a:endParaRPr lang="en-US" sz="2000" dirty="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4450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59,50%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4155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50,49%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1690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25,60%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3029020"/>
                  </a:ext>
                </a:extLst>
              </a:tr>
              <a:tr h="286130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Гром.роботи</a:t>
                      </a:r>
                      <a:endParaRPr lang="en-US" sz="2000" dirty="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9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0,12%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20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0,24%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17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0,26%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7609480"/>
                  </a:ext>
                </a:extLst>
              </a:tr>
              <a:tr h="286130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Виправ.</a:t>
                      </a:r>
                      <a:endParaRPr lang="en-US" sz="2000" dirty="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4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0,05%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11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0,13%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39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0,59%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3730781"/>
                  </a:ext>
                </a:extLst>
              </a:tr>
              <a:tr h="286130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Арешт</a:t>
                      </a:r>
                      <a:endParaRPr lang="en-US" sz="2000" dirty="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147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1,97%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265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3,22%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453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6,86%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2533331"/>
                  </a:ext>
                </a:extLst>
              </a:tr>
              <a:tr h="286130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Обмеж.</a:t>
                      </a:r>
                      <a:endParaRPr lang="en-US" sz="2000" dirty="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361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4,83%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1981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24,07%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3601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54,55%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9465122"/>
                  </a:ext>
                </a:extLst>
              </a:tr>
              <a:tr h="286130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Позбав.</a:t>
                      </a:r>
                      <a:endParaRPr lang="en-US" sz="2000" dirty="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2508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33,53%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1798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21,85%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801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12,13%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6265653"/>
                  </a:ext>
                </a:extLst>
              </a:tr>
              <a:tr h="286130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всього</a:t>
                      </a:r>
                      <a:endParaRPr lang="ru-RU" sz="2000" dirty="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7479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100,00%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8230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100,00%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6601</a:t>
                      </a:r>
                      <a:endParaRPr lang="ru-UA" sz="200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100,00%</a:t>
                      </a:r>
                      <a:endParaRPr lang="ru-UA" sz="2000" dirty="0">
                        <a:effectLst/>
                      </a:endParaRPr>
                    </a:p>
                  </a:txBody>
                  <a:tcPr marL="28499" marR="28499" marT="28499" marB="28499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9579044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F4376178-BD69-4523-B457-9E8A23AE96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221150"/>
              </p:ext>
            </p:extLst>
          </p:nvPr>
        </p:nvGraphicFramePr>
        <p:xfrm>
          <a:off x="6212732" y="4190411"/>
          <a:ext cx="4572000" cy="1807210"/>
        </p:xfrm>
        <a:graphic>
          <a:graphicData uri="http://schemas.openxmlformats.org/drawingml/2006/table">
            <a:tbl>
              <a:tblPr/>
              <a:tblGrid>
                <a:gridCol w="762000">
                  <a:extLst>
                    <a:ext uri="{9D8B030D-6E8A-4147-A177-3AD203B41FA5}">
                      <a16:colId xmlns:a16="http://schemas.microsoft.com/office/drawing/2014/main" val="105755365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39063786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69328138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49037792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4909641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4287953214"/>
                    </a:ext>
                  </a:extLst>
                </a:gridCol>
              </a:tblGrid>
              <a:tr h="552450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рік</a:t>
                      </a:r>
                      <a:endParaRPr lang="ru-RU" dirty="0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Реальний строк</a:t>
                      </a:r>
                      <a:endParaRPr lang="ru-RU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Умовний строк</a:t>
                      </a:r>
                      <a:endParaRPr lang="ru-RU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Всього</a:t>
                      </a:r>
                      <a:endParaRPr lang="ru-RU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117071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fontAlgn="b"/>
                      <a:br>
                        <a:rPr lang="ru-UA">
                          <a:effectLst/>
                        </a:rPr>
                      </a:b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кількість</a:t>
                      </a:r>
                      <a:endParaRPr lang="ru-RU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відсотки</a:t>
                      </a:r>
                      <a:endParaRPr lang="ru-RU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кількість</a:t>
                      </a:r>
                      <a:endParaRPr lang="ru-RU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відсотки</a:t>
                      </a:r>
                      <a:endParaRPr lang="ru-RU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br>
                        <a:rPr lang="ru-UA">
                          <a:effectLst/>
                        </a:rPr>
                      </a:b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077046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2019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617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21,51%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2252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78,49%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2869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65623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2020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481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12,73%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3298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87,27%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3779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77776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2021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381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8,66%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4021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91,34%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4402</a:t>
                      </a:r>
                      <a:endParaRPr lang="ru-UA" dirty="0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370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6070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D1205C46-C2B9-4EA9-B3C1-9CCFE8025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1118682"/>
            <a:ext cx="3505494" cy="35700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 err="1">
                <a:latin typeface="Lora" pitchFamily="2" charset="-52"/>
              </a:rPr>
              <a:t>Найбільша</a:t>
            </a:r>
            <a:r>
              <a:rPr lang="ru-RU" sz="1600" b="1" dirty="0">
                <a:latin typeface="Lora" pitchFamily="2" charset="-52"/>
              </a:rPr>
              <a:t> </a:t>
            </a:r>
            <a:r>
              <a:rPr lang="ru-RU" sz="1600" b="1" dirty="0" err="1">
                <a:latin typeface="Lora" pitchFamily="2" charset="-52"/>
              </a:rPr>
              <a:t>кількість</a:t>
            </a:r>
            <a:r>
              <a:rPr lang="ru-RU" sz="1600" b="1" dirty="0">
                <a:latin typeface="Lora" pitchFamily="2" charset="-52"/>
              </a:rPr>
              <a:t> </a:t>
            </a:r>
            <a:r>
              <a:rPr lang="ru-RU" sz="1600" b="1" dirty="0" err="1">
                <a:latin typeface="Lora" pitchFamily="2" charset="-52"/>
              </a:rPr>
              <a:t>вироків</a:t>
            </a:r>
            <a:r>
              <a:rPr lang="ru-RU" sz="1600" b="1" dirty="0">
                <a:latin typeface="Lora" pitchFamily="2" charset="-52"/>
              </a:rPr>
              <a:t> </a:t>
            </a:r>
            <a:r>
              <a:rPr lang="ru-RU" sz="1600" b="1" dirty="0" err="1">
                <a:latin typeface="Lora" pitchFamily="2" charset="-52"/>
              </a:rPr>
              <a:t>мають</a:t>
            </a:r>
            <a:r>
              <a:rPr lang="ru-RU" sz="1600" b="1" dirty="0">
                <a:latin typeface="Lora" pitchFamily="2" charset="-52"/>
              </a:rPr>
              <a:t> справу </a:t>
            </a:r>
            <a:r>
              <a:rPr lang="ru-RU" sz="1600" b="1" dirty="0" err="1">
                <a:latin typeface="Lora" pitchFamily="2" charset="-52"/>
              </a:rPr>
              <a:t>саме</a:t>
            </a:r>
            <a:r>
              <a:rPr lang="ru-RU" sz="1600" b="1" dirty="0">
                <a:latin typeface="Lora" pitchFamily="2" charset="-52"/>
              </a:rPr>
              <a:t> з </a:t>
            </a:r>
            <a:r>
              <a:rPr lang="ru-RU" sz="1600" b="1" dirty="0" err="1">
                <a:latin typeface="Lora" pitchFamily="2" charset="-52"/>
              </a:rPr>
              <a:t>частиною</a:t>
            </a:r>
            <a:r>
              <a:rPr lang="ru-RU" sz="1600" b="1" dirty="0">
                <a:latin typeface="Lora" pitchFamily="2" charset="-52"/>
              </a:rPr>
              <a:t> 1 </a:t>
            </a:r>
            <a:r>
              <a:rPr lang="ru-RU" sz="1600" b="1" dirty="0" err="1">
                <a:latin typeface="Lora" pitchFamily="2" charset="-52"/>
              </a:rPr>
              <a:t>статті</a:t>
            </a:r>
            <a:r>
              <a:rPr lang="ru-RU" sz="1600" b="1" dirty="0">
                <a:latin typeface="Lora" pitchFamily="2" charset="-52"/>
              </a:rPr>
              <a:t> 309</a:t>
            </a:r>
          </a:p>
          <a:p>
            <a:pPr marL="0" indent="0">
              <a:buNone/>
            </a:pPr>
            <a:r>
              <a:rPr lang="ru-RU" sz="1600" b="0" i="0" u="none" strike="noStrike" dirty="0" err="1">
                <a:effectLst/>
                <a:latin typeface="Lora" pitchFamily="2" charset="-52"/>
              </a:rPr>
              <a:t>Більше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того,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кількість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вироків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за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цією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частиною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навіть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дещо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зросла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порівняно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з 2019 роком (з 81% до 87%). </a:t>
            </a:r>
          </a:p>
          <a:p>
            <a:pPr marL="0" indent="0">
              <a:buNone/>
            </a:pPr>
            <a:r>
              <a:rPr lang="ru-RU" sz="1600" b="0" i="0" u="none" strike="noStrike" dirty="0" err="1">
                <a:effectLst/>
                <a:latin typeface="Lora" pitchFamily="2" charset="-52"/>
              </a:rPr>
              <a:t>Тобто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,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якщо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повертатися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до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питання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розподілу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різних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видів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покарань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за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статтею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309, то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вирішальне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значення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для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отриманих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нами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даних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все ж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мали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злочини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,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передбачені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частиною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1 </a:t>
            </a:r>
            <a:r>
              <a:rPr lang="ru-RU" sz="1600" b="0" i="0" u="none" strike="noStrike" dirty="0" err="1">
                <a:effectLst/>
                <a:latin typeface="Lora" pitchFamily="2" charset="-52"/>
              </a:rPr>
              <a:t>статті</a:t>
            </a:r>
            <a:r>
              <a:rPr lang="ru-RU" sz="1600" b="0" i="0" u="none" strike="noStrike" dirty="0">
                <a:effectLst/>
                <a:latin typeface="Lora" pitchFamily="2" charset="-52"/>
              </a:rPr>
              <a:t> 309. </a:t>
            </a:r>
            <a:endParaRPr lang="ru-UA" sz="1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1A2A1525-B3F5-459A-A3BC-70194DA121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506206"/>
              </p:ext>
            </p:extLst>
          </p:nvPr>
        </p:nvGraphicFramePr>
        <p:xfrm>
          <a:off x="5405861" y="757457"/>
          <a:ext cx="5975500" cy="2769768"/>
        </p:xfrm>
        <a:graphic>
          <a:graphicData uri="http://schemas.openxmlformats.org/drawingml/2006/table">
            <a:tbl>
              <a:tblPr firstRow="1" bandRow="1"/>
              <a:tblGrid>
                <a:gridCol w="908941">
                  <a:extLst>
                    <a:ext uri="{9D8B030D-6E8A-4147-A177-3AD203B41FA5}">
                      <a16:colId xmlns:a16="http://schemas.microsoft.com/office/drawing/2014/main" val="59272252"/>
                    </a:ext>
                  </a:extLst>
                </a:gridCol>
                <a:gridCol w="853387">
                  <a:extLst>
                    <a:ext uri="{9D8B030D-6E8A-4147-A177-3AD203B41FA5}">
                      <a16:colId xmlns:a16="http://schemas.microsoft.com/office/drawing/2014/main" val="3582294405"/>
                    </a:ext>
                  </a:extLst>
                </a:gridCol>
                <a:gridCol w="835466">
                  <a:extLst>
                    <a:ext uri="{9D8B030D-6E8A-4147-A177-3AD203B41FA5}">
                      <a16:colId xmlns:a16="http://schemas.microsoft.com/office/drawing/2014/main" val="1980414863"/>
                    </a:ext>
                  </a:extLst>
                </a:gridCol>
                <a:gridCol w="853387">
                  <a:extLst>
                    <a:ext uri="{9D8B030D-6E8A-4147-A177-3AD203B41FA5}">
                      <a16:colId xmlns:a16="http://schemas.microsoft.com/office/drawing/2014/main" val="3716973518"/>
                    </a:ext>
                  </a:extLst>
                </a:gridCol>
                <a:gridCol w="835466">
                  <a:extLst>
                    <a:ext uri="{9D8B030D-6E8A-4147-A177-3AD203B41FA5}">
                      <a16:colId xmlns:a16="http://schemas.microsoft.com/office/drawing/2014/main" val="1231832485"/>
                    </a:ext>
                  </a:extLst>
                </a:gridCol>
                <a:gridCol w="853387">
                  <a:extLst>
                    <a:ext uri="{9D8B030D-6E8A-4147-A177-3AD203B41FA5}">
                      <a16:colId xmlns:a16="http://schemas.microsoft.com/office/drawing/2014/main" val="2001002214"/>
                    </a:ext>
                  </a:extLst>
                </a:gridCol>
                <a:gridCol w="835466">
                  <a:extLst>
                    <a:ext uri="{9D8B030D-6E8A-4147-A177-3AD203B41FA5}">
                      <a16:colId xmlns:a16="http://schemas.microsoft.com/office/drawing/2014/main" val="1804549019"/>
                    </a:ext>
                  </a:extLst>
                </a:gridCol>
              </a:tblGrid>
              <a:tr h="597096">
                <a:tc>
                  <a:txBody>
                    <a:bodyPr/>
                    <a:lstStyle/>
                    <a:p>
                      <a:pPr fontAlgn="b"/>
                      <a:br>
                        <a:rPr lang="ru-UA" sz="2000">
                          <a:effectLst/>
                        </a:rPr>
                      </a:b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2019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br>
                        <a:rPr lang="ru-UA" sz="2000">
                          <a:effectLst/>
                        </a:rPr>
                      </a:b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2020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br>
                        <a:rPr lang="ru-UA" sz="2000">
                          <a:effectLst/>
                        </a:rPr>
                      </a:b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2021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br>
                        <a:rPr lang="ru-UA" sz="2000">
                          <a:effectLst/>
                        </a:rPr>
                      </a:b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9227201"/>
                  </a:ext>
                </a:extLst>
              </a:tr>
              <a:tr h="597096">
                <a:tc>
                  <a:txBody>
                    <a:bodyPr/>
                    <a:lstStyle/>
                    <a:p>
                      <a:pPr fontAlgn="b"/>
                      <a:br>
                        <a:rPr lang="ru-UA" sz="2000">
                          <a:effectLst/>
                        </a:rPr>
                      </a:b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кількість</a:t>
                      </a:r>
                      <a:endParaRPr lang="ru-RU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відсотки</a:t>
                      </a:r>
                      <a:endParaRPr lang="ru-RU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кількість</a:t>
                      </a:r>
                      <a:endParaRPr lang="ru-RU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відсотки</a:t>
                      </a:r>
                      <a:endParaRPr lang="ru-RU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кількість</a:t>
                      </a:r>
                      <a:endParaRPr lang="ru-RU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відсотки</a:t>
                      </a:r>
                      <a:endParaRPr lang="ru-RU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6810992"/>
                  </a:ext>
                </a:extLst>
              </a:tr>
              <a:tr h="239411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Частина 1</a:t>
                      </a:r>
                      <a:endParaRPr lang="ru-RU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6093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80,70%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7049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85,01%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5767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86,88%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7995740"/>
                  </a:ext>
                </a:extLst>
              </a:tr>
              <a:tr h="239411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Частина 2</a:t>
                      </a:r>
                      <a:endParaRPr lang="ru-RU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1360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18,01%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1137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13,71%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755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11,37%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332060"/>
                  </a:ext>
                </a:extLst>
              </a:tr>
              <a:tr h="239411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Частина 3</a:t>
                      </a:r>
                      <a:endParaRPr lang="ru-RU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97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1,28%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106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1,28%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116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1,75%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9430946"/>
                  </a:ext>
                </a:extLst>
              </a:tr>
              <a:tr h="597096">
                <a:tc>
                  <a:txBody>
                    <a:bodyPr/>
                    <a:lstStyle/>
                    <a:p>
                      <a:pPr fontAlgn="b"/>
                      <a:br>
                        <a:rPr lang="ru-UA" sz="2000">
                          <a:effectLst/>
                        </a:rPr>
                      </a:b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7550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100,00%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8292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100,00%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6638</a:t>
                      </a:r>
                      <a:endParaRPr lang="ru-UA" sz="200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100,00%</a:t>
                      </a:r>
                      <a:endParaRPr lang="ru-UA" sz="2000" dirty="0">
                        <a:effectLst/>
                      </a:endParaRPr>
                    </a:p>
                  </a:txBody>
                  <a:tcPr marL="28884" marR="28884" marT="28884" marB="28884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4545873"/>
                  </a:ext>
                </a:extLst>
              </a:tr>
            </a:tbl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885E8124-1A24-4A05-BC14-1A2B79F94B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245589"/>
              </p:ext>
            </p:extLst>
          </p:nvPr>
        </p:nvGraphicFramePr>
        <p:xfrm>
          <a:off x="5405861" y="3709573"/>
          <a:ext cx="6047706" cy="2509520"/>
        </p:xfrm>
        <a:graphic>
          <a:graphicData uri="http://schemas.openxmlformats.org/drawingml/2006/table">
            <a:tbl>
              <a:tblPr/>
              <a:tblGrid>
                <a:gridCol w="938378">
                  <a:extLst>
                    <a:ext uri="{9D8B030D-6E8A-4147-A177-3AD203B41FA5}">
                      <a16:colId xmlns:a16="http://schemas.microsoft.com/office/drawing/2014/main" val="1133140032"/>
                    </a:ext>
                  </a:extLst>
                </a:gridCol>
                <a:gridCol w="789538">
                  <a:extLst>
                    <a:ext uri="{9D8B030D-6E8A-4147-A177-3AD203B41FA5}">
                      <a16:colId xmlns:a16="http://schemas.microsoft.com/office/drawing/2014/main" val="2379432892"/>
                    </a:ext>
                  </a:extLst>
                </a:gridCol>
                <a:gridCol w="863958">
                  <a:extLst>
                    <a:ext uri="{9D8B030D-6E8A-4147-A177-3AD203B41FA5}">
                      <a16:colId xmlns:a16="http://schemas.microsoft.com/office/drawing/2014/main" val="770339302"/>
                    </a:ext>
                  </a:extLst>
                </a:gridCol>
                <a:gridCol w="863958">
                  <a:extLst>
                    <a:ext uri="{9D8B030D-6E8A-4147-A177-3AD203B41FA5}">
                      <a16:colId xmlns:a16="http://schemas.microsoft.com/office/drawing/2014/main" val="716030608"/>
                    </a:ext>
                  </a:extLst>
                </a:gridCol>
                <a:gridCol w="863958">
                  <a:extLst>
                    <a:ext uri="{9D8B030D-6E8A-4147-A177-3AD203B41FA5}">
                      <a16:colId xmlns:a16="http://schemas.microsoft.com/office/drawing/2014/main" val="485673310"/>
                    </a:ext>
                  </a:extLst>
                </a:gridCol>
                <a:gridCol w="863958">
                  <a:extLst>
                    <a:ext uri="{9D8B030D-6E8A-4147-A177-3AD203B41FA5}">
                      <a16:colId xmlns:a16="http://schemas.microsoft.com/office/drawing/2014/main" val="1008856922"/>
                    </a:ext>
                  </a:extLst>
                </a:gridCol>
                <a:gridCol w="863958">
                  <a:extLst>
                    <a:ext uri="{9D8B030D-6E8A-4147-A177-3AD203B41FA5}">
                      <a16:colId xmlns:a16="http://schemas.microsoft.com/office/drawing/2014/main" val="2616206119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fontAlgn="b"/>
                      <a:br>
                        <a:rPr lang="ru-UA">
                          <a:effectLst/>
                        </a:rPr>
                      </a:b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2019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2020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2021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45670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fontAlgn="b"/>
                      <a:br>
                        <a:rPr lang="ru-UA">
                          <a:effectLst/>
                        </a:rPr>
                      </a:b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кількість</a:t>
                      </a:r>
                      <a:endParaRPr lang="ru-RU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відсотки</a:t>
                      </a:r>
                      <a:endParaRPr lang="ru-RU" dirty="0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кількість</a:t>
                      </a:r>
                      <a:endParaRPr lang="ru-RU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відсотки</a:t>
                      </a:r>
                      <a:endParaRPr lang="ru-RU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кількість</a:t>
                      </a:r>
                      <a:endParaRPr lang="ru-RU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відсотки</a:t>
                      </a:r>
                      <a:endParaRPr lang="ru-RU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509063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Штраф</a:t>
                      </a:r>
                      <a:endParaRPr lang="en-US" dirty="0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4431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73,12%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4111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141,51%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1600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38,66%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58283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Гром.роботи</a:t>
                      </a:r>
                      <a:endParaRPr lang="en-US" dirty="0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6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0,10%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19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0,65%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16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0,39%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442689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Виправ.</a:t>
                      </a:r>
                      <a:endParaRPr lang="en-US" dirty="0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4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0,07%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0,38%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39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0,94%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464116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Арешт</a:t>
                      </a:r>
                      <a:endParaRPr lang="en-US" dirty="0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140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2,31%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257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8,85%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451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10,90%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686484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Обмеж.</a:t>
                      </a:r>
                      <a:endParaRPr lang="en-US" dirty="0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356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5,87%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1976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68,02%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3595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86,86%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667816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Позбав.</a:t>
                      </a:r>
                      <a:endParaRPr lang="en-US" dirty="0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1123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18,53%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642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22,10%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38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0,92%</a:t>
                      </a:r>
                      <a:endParaRPr lang="ru-UA" dirty="0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1049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4941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FA154A20-E7BD-4B43-B202-CDF99B2089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569859"/>
              </p:ext>
            </p:extLst>
          </p:nvPr>
        </p:nvGraphicFramePr>
        <p:xfrm>
          <a:off x="3450885" y="1696085"/>
          <a:ext cx="5697978" cy="1905953"/>
        </p:xfrm>
        <a:graphic>
          <a:graphicData uri="http://schemas.openxmlformats.org/drawingml/2006/table">
            <a:tbl>
              <a:tblPr/>
              <a:tblGrid>
                <a:gridCol w="390012">
                  <a:extLst>
                    <a:ext uri="{9D8B030D-6E8A-4147-A177-3AD203B41FA5}">
                      <a16:colId xmlns:a16="http://schemas.microsoft.com/office/drawing/2014/main" val="3104053914"/>
                    </a:ext>
                  </a:extLst>
                </a:gridCol>
                <a:gridCol w="884661">
                  <a:extLst>
                    <a:ext uri="{9D8B030D-6E8A-4147-A177-3AD203B41FA5}">
                      <a16:colId xmlns:a16="http://schemas.microsoft.com/office/drawing/2014/main" val="749872536"/>
                    </a:ext>
                  </a:extLst>
                </a:gridCol>
                <a:gridCol w="884661">
                  <a:extLst>
                    <a:ext uri="{9D8B030D-6E8A-4147-A177-3AD203B41FA5}">
                      <a16:colId xmlns:a16="http://schemas.microsoft.com/office/drawing/2014/main" val="2923813982"/>
                    </a:ext>
                  </a:extLst>
                </a:gridCol>
                <a:gridCol w="884661">
                  <a:extLst>
                    <a:ext uri="{9D8B030D-6E8A-4147-A177-3AD203B41FA5}">
                      <a16:colId xmlns:a16="http://schemas.microsoft.com/office/drawing/2014/main" val="3625450784"/>
                    </a:ext>
                  </a:extLst>
                </a:gridCol>
                <a:gridCol w="884661">
                  <a:extLst>
                    <a:ext uri="{9D8B030D-6E8A-4147-A177-3AD203B41FA5}">
                      <a16:colId xmlns:a16="http://schemas.microsoft.com/office/drawing/2014/main" val="1236728540"/>
                    </a:ext>
                  </a:extLst>
                </a:gridCol>
                <a:gridCol w="884661">
                  <a:extLst>
                    <a:ext uri="{9D8B030D-6E8A-4147-A177-3AD203B41FA5}">
                      <a16:colId xmlns:a16="http://schemas.microsoft.com/office/drawing/2014/main" val="1511359191"/>
                    </a:ext>
                  </a:extLst>
                </a:gridCol>
                <a:gridCol w="884661">
                  <a:extLst>
                    <a:ext uri="{9D8B030D-6E8A-4147-A177-3AD203B41FA5}">
                      <a16:colId xmlns:a16="http://schemas.microsoft.com/office/drawing/2014/main" val="681593085"/>
                    </a:ext>
                  </a:extLst>
                </a:gridCol>
              </a:tblGrid>
              <a:tr h="970037">
                <a:tc>
                  <a:txBody>
                    <a:bodyPr/>
                    <a:lstStyle/>
                    <a:p>
                      <a:pPr fontAlgn="b"/>
                      <a:br>
                        <a:rPr lang="ru-UA">
                          <a:effectLst/>
                        </a:rPr>
                      </a:b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Рік</a:t>
                      </a:r>
                      <a:endParaRPr lang="ru-RU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9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Кількість</a:t>
                      </a:r>
                      <a:endParaRPr lang="ru-RU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9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min</a:t>
                      </a:r>
                      <a:endParaRPr lang="en-US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9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max</a:t>
                      </a:r>
                      <a:endParaRPr lang="en-US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9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mean</a:t>
                      </a:r>
                      <a:endParaRPr lang="en-US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9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mediana</a:t>
                      </a:r>
                      <a:endParaRPr lang="en-US" dirty="0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351077"/>
                  </a:ext>
                </a:extLst>
              </a:tr>
              <a:tr h="311972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1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9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2019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4431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30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100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58,86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50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1118447"/>
                  </a:ext>
                </a:extLst>
              </a:tr>
              <a:tr h="311972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1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9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2020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4111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30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3000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128,03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50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988808"/>
                  </a:ext>
                </a:extLst>
              </a:tr>
              <a:tr h="311972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1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9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2021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з</a:t>
                      </a:r>
                      <a:endParaRPr lang="ru-RU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30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3000</a:t>
                      </a:r>
                      <a:endParaRPr lang="ru-UA" dirty="0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606,29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1000</a:t>
                      </a:r>
                      <a:endParaRPr lang="ru-UA" dirty="0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1907262"/>
                  </a:ext>
                </a:extLst>
              </a:tr>
            </a:tbl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id="{AB7E7DA6-2045-42F1-A86B-714413F79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3175" y="33734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6C16FA-CD40-42D2-8DA5-F8EE50B19DAB}"/>
              </a:ext>
            </a:extLst>
          </p:cNvPr>
          <p:cNvSpPr txBox="1"/>
          <p:nvPr/>
        </p:nvSpPr>
        <p:spPr>
          <a:xfrm>
            <a:off x="761188" y="0"/>
            <a:ext cx="1107737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br>
              <a:rPr lang="ru-RU" b="0" dirty="0">
                <a:effectLst/>
              </a:rPr>
            </a:br>
            <a:r>
              <a:rPr lang="ru-RU" sz="1800" b="0" i="1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Таблиця</a:t>
            </a:r>
            <a:r>
              <a:rPr lang="ru-RU" sz="1800" b="0" i="1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7. </a:t>
            </a:r>
            <a:r>
              <a:rPr lang="ru-RU" sz="1800" b="0" i="1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Середній</a:t>
            </a:r>
            <a:r>
              <a:rPr lang="ru-RU" sz="1800" b="0" i="1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800" b="0" i="1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розмір</a:t>
            </a:r>
            <a:r>
              <a:rPr lang="ru-RU" sz="1800" b="0" i="1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штрафу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Середній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розмір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штрафу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суттєво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зріс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порівняно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з 2019 роком.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Якщо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в 2019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році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середній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розмір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штрафу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склав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59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неоподаткованих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мінімумів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доходів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громадян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(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близько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1000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гривень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), то в 2021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році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середній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розмір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склав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606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неоподаткованих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мінімумів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(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трохи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більше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10 000).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Тобто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середній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розмір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штрафу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виріс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в 10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разів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.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Більше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того,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середній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розмір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штрафу в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наступних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роках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має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збільшитися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до 17000-18000</a:t>
            </a:r>
            <a:endParaRPr lang="ru-RU" sz="1400" b="0" dirty="0">
              <a:effectLst/>
            </a:endParaRPr>
          </a:p>
          <a:p>
            <a:br>
              <a:rPr lang="ru-RU" dirty="0"/>
            </a:br>
            <a:endParaRPr lang="ru-U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4B7CBD-7C34-4E6E-870A-1D4A9A611752}"/>
              </a:ext>
            </a:extLst>
          </p:cNvPr>
          <p:cNvSpPr txBox="1"/>
          <p:nvPr/>
        </p:nvSpPr>
        <p:spPr>
          <a:xfrm>
            <a:off x="761188" y="3758188"/>
            <a:ext cx="11077373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800" b="0" i="1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Таблиця</a:t>
            </a:r>
            <a:r>
              <a:rPr lang="ru-RU" sz="1800" b="0" i="1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9. </a:t>
            </a:r>
            <a:r>
              <a:rPr lang="ru-RU" sz="1800" b="0" i="1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Середній</a:t>
            </a:r>
            <a:r>
              <a:rPr lang="ru-RU" sz="1800" b="0" i="1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строк </a:t>
            </a:r>
            <a:r>
              <a:rPr lang="ru-RU" sz="1800" b="0" i="1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обмеження</a:t>
            </a:r>
            <a:r>
              <a:rPr lang="ru-RU" sz="1800" b="0" i="1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800" b="0" i="1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волі</a:t>
            </a:r>
            <a:endParaRPr lang="ru-RU" b="0" dirty="0">
              <a:effectLst/>
            </a:endParaRPr>
          </a:p>
          <a:p>
            <a:r>
              <a:rPr lang="ru-RU" sz="1400" dirty="0" err="1">
                <a:solidFill>
                  <a:srgbClr val="000000"/>
                </a:solidFill>
                <a:latin typeface="Lora" pitchFamily="2" charset="-52"/>
              </a:rPr>
              <a:t>С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ереднє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значення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строку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обмеження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волі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майже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не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змінилося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.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Більше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того,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можна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сказати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,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що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судді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стали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призначати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м’якше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обмеження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волі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: нова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санкція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передбачає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верхню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межу в 5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років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, в той час як стара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передбачала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межу в 3 роки,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тобто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судді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фактично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не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користуються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можливістю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призначати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більший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строк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обмеження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 </a:t>
            </a:r>
            <a:r>
              <a:rPr lang="ru-RU" sz="1400" b="0" i="0" u="none" strike="noStrike" dirty="0" err="1">
                <a:solidFill>
                  <a:srgbClr val="000000"/>
                </a:solidFill>
                <a:effectLst/>
                <a:latin typeface="Lora" pitchFamily="2" charset="-52"/>
              </a:rPr>
              <a:t>волі</a:t>
            </a:r>
            <a:r>
              <a:rPr lang="ru-RU" sz="1400" b="0" i="0" u="none" strike="noStrike" dirty="0">
                <a:solidFill>
                  <a:srgbClr val="000000"/>
                </a:solidFill>
                <a:effectLst/>
                <a:latin typeface="Lora" pitchFamily="2" charset="-52"/>
              </a:rPr>
              <a:t>. </a:t>
            </a:r>
            <a:br>
              <a:rPr lang="ru-RU" b="0" dirty="0">
                <a:effectLst/>
              </a:rPr>
            </a:br>
            <a:endParaRPr lang="ru-UA" dirty="0"/>
          </a:p>
        </p:txBody>
      </p:sp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6D2300B4-7979-4B74-84E2-1F6627518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710375"/>
              </p:ext>
            </p:extLst>
          </p:nvPr>
        </p:nvGraphicFramePr>
        <p:xfrm>
          <a:off x="3450885" y="4913373"/>
          <a:ext cx="5697978" cy="1506881"/>
        </p:xfrm>
        <a:graphic>
          <a:graphicData uri="http://schemas.openxmlformats.org/drawingml/2006/table">
            <a:tbl>
              <a:tblPr/>
              <a:tblGrid>
                <a:gridCol w="390012">
                  <a:extLst>
                    <a:ext uri="{9D8B030D-6E8A-4147-A177-3AD203B41FA5}">
                      <a16:colId xmlns:a16="http://schemas.microsoft.com/office/drawing/2014/main" val="2893809362"/>
                    </a:ext>
                  </a:extLst>
                </a:gridCol>
                <a:gridCol w="884661">
                  <a:extLst>
                    <a:ext uri="{9D8B030D-6E8A-4147-A177-3AD203B41FA5}">
                      <a16:colId xmlns:a16="http://schemas.microsoft.com/office/drawing/2014/main" val="1546343727"/>
                    </a:ext>
                  </a:extLst>
                </a:gridCol>
                <a:gridCol w="884661">
                  <a:extLst>
                    <a:ext uri="{9D8B030D-6E8A-4147-A177-3AD203B41FA5}">
                      <a16:colId xmlns:a16="http://schemas.microsoft.com/office/drawing/2014/main" val="3375867354"/>
                    </a:ext>
                  </a:extLst>
                </a:gridCol>
                <a:gridCol w="884661">
                  <a:extLst>
                    <a:ext uri="{9D8B030D-6E8A-4147-A177-3AD203B41FA5}">
                      <a16:colId xmlns:a16="http://schemas.microsoft.com/office/drawing/2014/main" val="4256771838"/>
                    </a:ext>
                  </a:extLst>
                </a:gridCol>
                <a:gridCol w="884661">
                  <a:extLst>
                    <a:ext uri="{9D8B030D-6E8A-4147-A177-3AD203B41FA5}">
                      <a16:colId xmlns:a16="http://schemas.microsoft.com/office/drawing/2014/main" val="438875363"/>
                    </a:ext>
                  </a:extLst>
                </a:gridCol>
                <a:gridCol w="884661">
                  <a:extLst>
                    <a:ext uri="{9D8B030D-6E8A-4147-A177-3AD203B41FA5}">
                      <a16:colId xmlns:a16="http://schemas.microsoft.com/office/drawing/2014/main" val="2225766150"/>
                    </a:ext>
                  </a:extLst>
                </a:gridCol>
                <a:gridCol w="884661">
                  <a:extLst>
                    <a:ext uri="{9D8B030D-6E8A-4147-A177-3AD203B41FA5}">
                      <a16:colId xmlns:a16="http://schemas.microsoft.com/office/drawing/2014/main" val="3094226755"/>
                    </a:ext>
                  </a:extLst>
                </a:gridCol>
              </a:tblGrid>
              <a:tr h="719888">
                <a:tc>
                  <a:txBody>
                    <a:bodyPr/>
                    <a:lstStyle/>
                    <a:p>
                      <a:pPr fontAlgn="b"/>
                      <a:br>
                        <a:rPr lang="ru-UA">
                          <a:effectLst/>
                        </a:rPr>
                      </a:b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Рік</a:t>
                      </a:r>
                      <a:endParaRPr lang="ru-RU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Кількість</a:t>
                      </a:r>
                      <a:endParaRPr lang="ru-RU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min</a:t>
                      </a:r>
                      <a:endParaRPr lang="en-US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max</a:t>
                      </a:r>
                      <a:endParaRPr lang="en-US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mean</a:t>
                      </a:r>
                      <a:endParaRPr lang="en-US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mediana</a:t>
                      </a:r>
                      <a:endParaRPr lang="en-US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120877"/>
                  </a:ext>
                </a:extLst>
              </a:tr>
              <a:tr h="262331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1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9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2019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356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1,28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4525065"/>
                  </a:ext>
                </a:extLst>
              </a:tr>
              <a:tr h="262331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1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9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2020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1976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5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1,32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683084"/>
                  </a:ext>
                </a:extLst>
              </a:tr>
              <a:tr h="262331"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1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9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2021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3595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6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1,28</a:t>
                      </a:r>
                      <a:endParaRPr lang="ru-UA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ora" pitchFamily="2" charset="-52"/>
                        </a:rPr>
                        <a:t>1</a:t>
                      </a:r>
                      <a:endParaRPr lang="ru-UA" dirty="0">
                        <a:effectLst/>
                      </a:endParaRPr>
                    </a:p>
                  </a:txBody>
                  <a:tcPr marL="25400" marR="25400" marT="25400" marB="25400" anchor="b">
                    <a:lnL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A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8469467"/>
                  </a:ext>
                </a:extLst>
              </a:tr>
            </a:tbl>
          </a:graphicData>
        </a:graphic>
      </p:graphicFrame>
      <p:sp>
        <p:nvSpPr>
          <p:cNvPr id="16" name="Rectangle 3">
            <a:extLst>
              <a:ext uri="{FF2B5EF4-FFF2-40B4-BE49-F238E27FC236}">
                <a16:creationId xmlns:a16="http://schemas.microsoft.com/office/drawing/2014/main" id="{99F2DF1E-1D5C-48FA-B44D-3321929C9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3175" y="33734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595947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человек, мобильный телефон&#10;&#10;Автоматически созданное описание">
            <a:extLst>
              <a:ext uri="{FF2B5EF4-FFF2-40B4-BE49-F238E27FC236}">
                <a16:creationId xmlns:a16="http://schemas.microsoft.com/office/drawing/2014/main" id="{DF02F900-3C60-487A-BBA3-B50732AAEB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043" r="9091" b="434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13B8-94CA-4FF5-8853-2FDA00CB2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4" y="640263"/>
            <a:ext cx="6619811" cy="1344975"/>
          </a:xfrm>
        </p:spPr>
        <p:txBody>
          <a:bodyPr>
            <a:normAutofit/>
          </a:bodyPr>
          <a:lstStyle/>
          <a:p>
            <a:r>
              <a:rPr lang="uk-UA" sz="4000" dirty="0"/>
              <a:t>Бюджетні витрати на криміналізацію та покарання</a:t>
            </a:r>
            <a:endParaRPr lang="ru-UA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50958E-198A-49E2-87F5-A6AA81727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109" y="2121763"/>
            <a:ext cx="6620505" cy="3773010"/>
          </a:xfrm>
        </p:spPr>
        <p:txBody>
          <a:bodyPr>
            <a:normAutofit/>
          </a:bodyPr>
          <a:lstStyle/>
          <a:p>
            <a:r>
              <a:rPr lang="uk-UA" sz="2000" dirty="0"/>
              <a:t>Оціночний обсяг бюджетних витрат Міністерства внутрішніх справ (МВС) на криміналізацію сягають 1,9 млрд грн на рік (в середньому за даними 2014-2019 років) та 2,7 млрд грн на рік (в середньому за останні 3 роки)</a:t>
            </a:r>
          </a:p>
          <a:p>
            <a:r>
              <a:rPr lang="uk-UA" sz="2000" dirty="0"/>
              <a:t>Витрати на судові органи в середньому (за даними 2017-2020 років) сягали близько 1 млрд 296 млн грн</a:t>
            </a:r>
          </a:p>
          <a:p>
            <a:r>
              <a:rPr lang="uk-UA" sz="2000" dirty="0"/>
              <a:t>Утримання у закладах ДКВС (за даними 2021 року) близько 102 млн грн на рік</a:t>
            </a:r>
          </a:p>
          <a:p>
            <a:r>
              <a:rPr lang="uk-UA" sz="2000" dirty="0"/>
              <a:t>Загалом, близько 4 млрд грн Україні коштує криміналізації наркозалежних</a:t>
            </a:r>
          </a:p>
          <a:p>
            <a:endParaRPr lang="ru-UA" sz="2000" dirty="0"/>
          </a:p>
        </p:txBody>
      </p:sp>
    </p:spTree>
    <p:extLst>
      <p:ext uri="{BB962C8B-B14F-4D97-AF65-F5344CB8AC3E}">
        <p14:creationId xmlns:p14="http://schemas.microsoft.com/office/powerpoint/2010/main" val="2414784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2B59C4AA-1F3A-4F80-9271-AD8903F4C2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9714590"/>
              </p:ext>
            </p:extLst>
          </p:nvPr>
        </p:nvGraphicFramePr>
        <p:xfrm>
          <a:off x="538480" y="1077218"/>
          <a:ext cx="10881360" cy="5498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F254F088-CB63-4D64-9777-E34D7596B3B4}"/>
              </a:ext>
            </a:extLst>
          </p:cNvPr>
          <p:cNvSpPr txBox="1"/>
          <p:nvPr/>
        </p:nvSpPr>
        <p:spPr>
          <a:xfrm>
            <a:off x="2413000" y="30843"/>
            <a:ext cx="71323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500" b="1" dirty="0"/>
              <a:t>Бюджетні витрати на покарання та лікування осіб, які мають наркозалежність </a:t>
            </a:r>
          </a:p>
          <a:p>
            <a:pPr algn="ctr"/>
            <a:r>
              <a:rPr lang="uk-UA" sz="1400" b="1" dirty="0"/>
              <a:t>(станом на 2019-2020 роки)</a:t>
            </a:r>
            <a:endParaRPr lang="ru-UA" sz="1400" b="1" dirty="0"/>
          </a:p>
        </p:txBody>
      </p:sp>
    </p:spTree>
    <p:extLst>
      <p:ext uri="{BB962C8B-B14F-4D97-AF65-F5344CB8AC3E}">
        <p14:creationId xmlns:p14="http://schemas.microsoft.com/office/powerpoint/2010/main" val="2275787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а спробу дати хабара поліцейському волинянину загрожує чотири роки  ув&amp;#39;язнення - Волинь Online">
            <a:extLst>
              <a:ext uri="{FF2B5EF4-FFF2-40B4-BE49-F238E27FC236}">
                <a16:creationId xmlns:a16="http://schemas.microsoft.com/office/drawing/2014/main" id="{D1A4784D-2539-4264-A41E-9FABB2BAE9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4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8" name="Rectangle 70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BD0B0E-8616-4A0E-9C76-FCA4AEBCB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4" y="640263"/>
            <a:ext cx="6619811" cy="1344975"/>
          </a:xfrm>
        </p:spPr>
        <p:txBody>
          <a:bodyPr>
            <a:normAutofit/>
          </a:bodyPr>
          <a:lstStyle/>
          <a:p>
            <a:r>
              <a:rPr lang="uk-UA" sz="4000"/>
              <a:t>Індивідуальні витрати через криміналізацію</a:t>
            </a:r>
            <a:endParaRPr lang="ru-UA" sz="40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7B2FF3-A57A-42C0-8E84-0DEFBF5A4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109" y="2121763"/>
            <a:ext cx="6620505" cy="3773010"/>
          </a:xfrm>
        </p:spPr>
        <p:txBody>
          <a:bodyPr>
            <a:normAutofit fontScale="85000" lnSpcReduction="20000"/>
          </a:bodyPr>
          <a:lstStyle/>
          <a:p>
            <a:r>
              <a:rPr lang="ru-UA" sz="2000" dirty="0"/>
              <a:t>12 786,00 </a:t>
            </a:r>
            <a:r>
              <a:rPr lang="uk-UA" sz="2000" dirty="0"/>
              <a:t>грн – середня сума хабаря поліцейському з боку </a:t>
            </a:r>
            <a:r>
              <a:rPr lang="uk-UA" sz="2000" dirty="0" err="1"/>
              <a:t>наркоспоживачів</a:t>
            </a:r>
            <a:r>
              <a:rPr lang="uk-UA" sz="2000" dirty="0"/>
              <a:t> через ризик отримання покарання за зберігання без мети збуту</a:t>
            </a:r>
          </a:p>
          <a:p>
            <a:r>
              <a:rPr lang="ru-UA" sz="2000" dirty="0"/>
              <a:t>12 957,00 </a:t>
            </a:r>
            <a:r>
              <a:rPr lang="uk-UA" sz="2000" dirty="0"/>
              <a:t>грн – середня сума судових витрат у зв’язку із судовими справами за зберігання без мети збуту</a:t>
            </a:r>
          </a:p>
          <a:p>
            <a:r>
              <a:rPr lang="uk-UA" sz="2000" dirty="0"/>
              <a:t>Від 17 000,00 до 51 000,00 грн – сума штрафу за зберігання без мети збуту у обсягах, які не перевищують 10 визначених денних доз (</a:t>
            </a:r>
            <a:r>
              <a:rPr lang="en-US" sz="2000" dirty="0"/>
              <a:t>DDD)</a:t>
            </a:r>
            <a:endParaRPr lang="uk-UA" sz="2000" dirty="0"/>
          </a:p>
          <a:p>
            <a:pPr marL="0" indent="0">
              <a:buNone/>
            </a:pPr>
            <a:r>
              <a:rPr lang="uk-UA" sz="2000" dirty="0"/>
              <a:t>За ці гроші люди, які мають наркозалежність могли б дозволити собі:</a:t>
            </a:r>
          </a:p>
          <a:p>
            <a:r>
              <a:rPr lang="uk-UA" sz="2000" dirty="0"/>
              <a:t>2-3 місяці стаціонарної психосоціальної реабілітації, або</a:t>
            </a:r>
          </a:p>
          <a:p>
            <a:r>
              <a:rPr lang="uk-UA" sz="2000" dirty="0"/>
              <a:t>1,5-2 місяці – стаціонарного медичного лікування, або</a:t>
            </a:r>
          </a:p>
          <a:p>
            <a:r>
              <a:rPr lang="uk-UA" sz="2000" dirty="0"/>
              <a:t>6-8</a:t>
            </a:r>
            <a:r>
              <a:rPr lang="en-US" sz="2000" dirty="0"/>
              <a:t> </a:t>
            </a:r>
            <a:r>
              <a:rPr lang="uk-UA" sz="2000" dirty="0"/>
              <a:t>місяців психотерапії та амбулаторної реабілітації, або</a:t>
            </a:r>
          </a:p>
          <a:p>
            <a:r>
              <a:rPr lang="uk-UA" sz="2000" dirty="0"/>
              <a:t>Мінімум 2 роки купувати препарати замісної підтримувальної терапії</a:t>
            </a:r>
            <a:endParaRPr lang="ru-UA" sz="2000" dirty="0"/>
          </a:p>
        </p:txBody>
      </p:sp>
    </p:spTree>
    <p:extLst>
      <p:ext uri="{BB962C8B-B14F-4D97-AF65-F5344CB8AC3E}">
        <p14:creationId xmlns:p14="http://schemas.microsoft.com/office/powerpoint/2010/main" val="1447288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4" descr="no-translate-detected_1344-105.jpg">
            <a:extLst>
              <a:ext uri="{FF2B5EF4-FFF2-40B4-BE49-F238E27FC236}">
                <a16:creationId xmlns:a16="http://schemas.microsoft.com/office/drawing/2014/main" id="{83B85F8D-8758-46AB-8AE1-7F58DBB58B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3" b="19562"/>
          <a:stretch/>
        </p:blipFill>
        <p:spPr>
          <a:xfrm>
            <a:off x="7792546" y="4099065"/>
            <a:ext cx="3671097" cy="2451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59D3AD-51DF-4105-912A-2250D6C9C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52" y="120028"/>
            <a:ext cx="11990895" cy="1325563"/>
          </a:xfrm>
        </p:spPr>
        <p:txBody>
          <a:bodyPr>
            <a:normAutofit/>
          </a:bodyPr>
          <a:lstStyle/>
          <a:p>
            <a:pPr algn="ctr"/>
            <a:r>
              <a:rPr lang="uk-UA" dirty="0"/>
              <a:t>Порівняння вартості криміналізації та допомоги</a:t>
            </a:r>
            <a:endParaRPr lang="ru-UA" dirty="0"/>
          </a:p>
        </p:txBody>
      </p:sp>
      <p:pic>
        <p:nvPicPr>
          <p:cNvPr id="2050" name="Picture 2" descr="деньги PNG, векторы, PSD и пнг для бесплатной загрузки | Pngtree">
            <a:extLst>
              <a:ext uri="{FF2B5EF4-FFF2-40B4-BE49-F238E27FC236}">
                <a16:creationId xmlns:a16="http://schemas.microsoft.com/office/drawing/2014/main" id="{6BE5A94B-7D5D-4A4D-BABE-F78698FA3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944" r="93889">
                        <a14:foregroundMark x1="9167" y1="41667" x2="9167" y2="41667"/>
                        <a14:foregroundMark x1="7222" y1="41389" x2="52778" y2="40556"/>
                        <a14:foregroundMark x1="52778" y1="40556" x2="65278" y2="33611"/>
                        <a14:foregroundMark x1="65278" y1="33611" x2="84444" y2="38333"/>
                        <a14:foregroundMark x1="84444" y1="38333" x2="88611" y2="56667"/>
                        <a14:foregroundMark x1="88611" y1="56667" x2="75556" y2="64444"/>
                        <a14:foregroundMark x1="75556" y1="64444" x2="55000" y2="65556"/>
                        <a14:foregroundMark x1="47778" y1="33611" x2="58889" y2="55833"/>
                        <a14:foregroundMark x1="58889" y1="55833" x2="59444" y2="68333"/>
                        <a14:foregroundMark x1="43056" y1="31944" x2="48611" y2="33333"/>
                        <a14:foregroundMark x1="47500" y1="29167" x2="40556" y2="31389"/>
                        <a14:foregroundMark x1="42778" y1="30278" x2="41944" y2="30278"/>
                        <a14:foregroundMark x1="93333" y1="51667" x2="93889" y2="58333"/>
                        <a14:foregroundMark x1="38056" y1="31111" x2="39722" y2="31111"/>
                        <a14:foregroundMark x1="44167" y1="28889" x2="39444" y2="30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605" y="5503702"/>
            <a:ext cx="1177335" cy="117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2D9BFE-4BAF-4E12-8BE8-2743D32AB310}"/>
              </a:ext>
            </a:extLst>
          </p:cNvPr>
          <p:cNvSpPr txBox="1"/>
          <p:nvPr/>
        </p:nvSpPr>
        <p:spPr>
          <a:xfrm>
            <a:off x="728357" y="1585463"/>
            <a:ext cx="463549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Державні витрати на криміналізацію</a:t>
            </a:r>
          </a:p>
          <a:p>
            <a:pPr algn="ctr"/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-UA" dirty="0"/>
              <a:t>За оціночними даними, вартість* криміналізації одного </a:t>
            </a:r>
            <a:r>
              <a:rPr lang="uk-UA" dirty="0" err="1"/>
              <a:t>наркоспоживача</a:t>
            </a:r>
            <a:r>
              <a:rPr lang="uk-UA" dirty="0"/>
              <a:t> в середньому складає </a:t>
            </a:r>
          </a:p>
          <a:p>
            <a:pPr algn="ctr"/>
            <a:r>
              <a:rPr lang="uk-UA" sz="2400" b="1" dirty="0"/>
              <a:t>230 000,00 грн</a:t>
            </a:r>
            <a:endParaRPr lang="uk-UA" dirty="0"/>
          </a:p>
          <a:p>
            <a:r>
              <a:rPr lang="uk-UA" sz="1400" i="1" dirty="0"/>
              <a:t>*У цю вартість входить робота правоохоронних органів (патрульних, слідчих, тощо), судів, тримання особи під вартою, тощо.</a:t>
            </a:r>
          </a:p>
        </p:txBody>
      </p:sp>
      <p:pic>
        <p:nvPicPr>
          <p:cNvPr id="10" name="Picture 2" descr="деньги PNG, векторы, PSD и пнг для бесплатной загрузки | Pngtree">
            <a:extLst>
              <a:ext uri="{FF2B5EF4-FFF2-40B4-BE49-F238E27FC236}">
                <a16:creationId xmlns:a16="http://schemas.microsoft.com/office/drawing/2014/main" id="{DD7E03A3-A76B-46C0-80FD-11E2B7B5F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944" r="93889">
                        <a14:foregroundMark x1="9167" y1="41667" x2="9167" y2="41667"/>
                        <a14:foregroundMark x1="7222" y1="41389" x2="52778" y2="40556"/>
                        <a14:foregroundMark x1="52778" y1="40556" x2="65278" y2="33611"/>
                        <a14:foregroundMark x1="65278" y1="33611" x2="84444" y2="38333"/>
                        <a14:foregroundMark x1="84444" y1="38333" x2="88611" y2="56667"/>
                        <a14:foregroundMark x1="88611" y1="56667" x2="75556" y2="64444"/>
                        <a14:foregroundMark x1="75556" y1="64444" x2="55000" y2="65556"/>
                        <a14:foregroundMark x1="47778" y1="33611" x2="58889" y2="55833"/>
                        <a14:foregroundMark x1="58889" y1="55833" x2="59444" y2="68333"/>
                        <a14:foregroundMark x1="43056" y1="31944" x2="48611" y2="33333"/>
                        <a14:foregroundMark x1="47500" y1="29167" x2="40556" y2="31389"/>
                        <a14:foregroundMark x1="42778" y1="30278" x2="41944" y2="30278"/>
                        <a14:foregroundMark x1="93333" y1="51667" x2="93889" y2="58333"/>
                        <a14:foregroundMark x1="38056" y1="31111" x2="39722" y2="31111"/>
                        <a14:foregroundMark x1="44167" y1="28889" x2="39444" y2="30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121" y="5146193"/>
            <a:ext cx="1177335" cy="117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деньги PNG, векторы, PSD и пнг для бесплатной загрузки | Pngtree">
            <a:extLst>
              <a:ext uri="{FF2B5EF4-FFF2-40B4-BE49-F238E27FC236}">
                <a16:creationId xmlns:a16="http://schemas.microsoft.com/office/drawing/2014/main" id="{DD03F9C2-A352-479E-AE6A-7BDC42799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944" r="93889">
                        <a14:foregroundMark x1="9167" y1="41667" x2="9167" y2="41667"/>
                        <a14:foregroundMark x1="7222" y1="41389" x2="52778" y2="40556"/>
                        <a14:foregroundMark x1="52778" y1="40556" x2="65278" y2="33611"/>
                        <a14:foregroundMark x1="65278" y1="33611" x2="84444" y2="38333"/>
                        <a14:foregroundMark x1="84444" y1="38333" x2="88611" y2="56667"/>
                        <a14:foregroundMark x1="88611" y1="56667" x2="75556" y2="64444"/>
                        <a14:foregroundMark x1="75556" y1="64444" x2="55000" y2="65556"/>
                        <a14:foregroundMark x1="47778" y1="33611" x2="58889" y2="55833"/>
                        <a14:foregroundMark x1="58889" y1="55833" x2="59444" y2="68333"/>
                        <a14:foregroundMark x1="43056" y1="31944" x2="48611" y2="33333"/>
                        <a14:foregroundMark x1="47500" y1="29167" x2="40556" y2="31389"/>
                        <a14:foregroundMark x1="42778" y1="30278" x2="41944" y2="30278"/>
                        <a14:foregroundMark x1="93333" y1="51667" x2="93889" y2="58333"/>
                        <a14:foregroundMark x1="38056" y1="31111" x2="39722" y2="31111"/>
                        <a14:foregroundMark x1="44167" y1="28889" x2="39444" y2="30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863" y="4736280"/>
            <a:ext cx="1177335" cy="117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деньги PNG, векторы, PSD и пнг для бесплатной загрузки | Pngtree">
            <a:extLst>
              <a:ext uri="{FF2B5EF4-FFF2-40B4-BE49-F238E27FC236}">
                <a16:creationId xmlns:a16="http://schemas.microsoft.com/office/drawing/2014/main" id="{03ABF28C-D218-44D9-8573-767A899FD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944" r="93889">
                        <a14:foregroundMark x1="9167" y1="41667" x2="9167" y2="41667"/>
                        <a14:foregroundMark x1="7222" y1="41389" x2="52778" y2="40556"/>
                        <a14:foregroundMark x1="52778" y1="40556" x2="65278" y2="33611"/>
                        <a14:foregroundMark x1="65278" y1="33611" x2="84444" y2="38333"/>
                        <a14:foregroundMark x1="84444" y1="38333" x2="88611" y2="56667"/>
                        <a14:foregroundMark x1="88611" y1="56667" x2="75556" y2="64444"/>
                        <a14:foregroundMark x1="75556" y1="64444" x2="55000" y2="65556"/>
                        <a14:foregroundMark x1="47778" y1="33611" x2="58889" y2="55833"/>
                        <a14:foregroundMark x1="58889" y1="55833" x2="59444" y2="68333"/>
                        <a14:foregroundMark x1="43056" y1="31944" x2="48611" y2="33333"/>
                        <a14:foregroundMark x1="47500" y1="29167" x2="40556" y2="31389"/>
                        <a14:foregroundMark x1="42778" y1="30278" x2="41944" y2="30278"/>
                        <a14:foregroundMark x1="93333" y1="51667" x2="93889" y2="58333"/>
                        <a14:foregroundMark x1="38056" y1="31111" x2="39722" y2="31111"/>
                        <a14:foregroundMark x1="44167" y1="28889" x2="39444" y2="30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234" y="4383808"/>
            <a:ext cx="1177335" cy="117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деньги PNG, векторы, PSD и пнг для бесплатной загрузки | Pngtree">
            <a:extLst>
              <a:ext uri="{FF2B5EF4-FFF2-40B4-BE49-F238E27FC236}">
                <a16:creationId xmlns:a16="http://schemas.microsoft.com/office/drawing/2014/main" id="{CBC20525-E751-42E9-B90A-011B542B8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944" r="93889">
                        <a14:foregroundMark x1="9167" y1="41667" x2="9167" y2="41667"/>
                        <a14:foregroundMark x1="7222" y1="41389" x2="52778" y2="40556"/>
                        <a14:foregroundMark x1="52778" y1="40556" x2="65278" y2="33611"/>
                        <a14:foregroundMark x1="65278" y1="33611" x2="84444" y2="38333"/>
                        <a14:foregroundMark x1="84444" y1="38333" x2="88611" y2="56667"/>
                        <a14:foregroundMark x1="88611" y1="56667" x2="75556" y2="64444"/>
                        <a14:foregroundMark x1="75556" y1="64444" x2="55000" y2="65556"/>
                        <a14:foregroundMark x1="47778" y1="33611" x2="58889" y2="55833"/>
                        <a14:foregroundMark x1="58889" y1="55833" x2="59444" y2="68333"/>
                        <a14:foregroundMark x1="43056" y1="31944" x2="48611" y2="33333"/>
                        <a14:foregroundMark x1="47500" y1="29167" x2="40556" y2="31389"/>
                        <a14:foregroundMark x1="42778" y1="30278" x2="41944" y2="30278"/>
                        <a14:foregroundMark x1="93333" y1="51667" x2="93889" y2="58333"/>
                        <a14:foregroundMark x1="38056" y1="31111" x2="39722" y2="31111"/>
                        <a14:foregroundMark x1="44167" y1="28889" x2="39444" y2="30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120" y="3986411"/>
            <a:ext cx="1177335" cy="117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BF8871F-3049-48D3-A3D2-1755DAB99133}"/>
              </a:ext>
            </a:extLst>
          </p:cNvPr>
          <p:cNvSpPr txBox="1"/>
          <p:nvPr/>
        </p:nvSpPr>
        <p:spPr>
          <a:xfrm>
            <a:off x="6095999" y="1645999"/>
            <a:ext cx="536764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Витрати на допомогу</a:t>
            </a:r>
          </a:p>
          <a:p>
            <a:pPr algn="ctr"/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-UA" dirty="0"/>
              <a:t>Рік психосоціальної стаціонарної реабілітації в приватних закладах в Україні становить не більше </a:t>
            </a:r>
            <a:r>
              <a:rPr lang="uk-UA" sz="2400" b="1" dirty="0"/>
              <a:t>120 000,00 грн</a:t>
            </a:r>
          </a:p>
          <a:p>
            <a:pPr algn="ctr"/>
            <a:r>
              <a:rPr lang="uk-UA" dirty="0"/>
              <a:t>Рік психосоціальної реабілітації (в амбулаторних</a:t>
            </a:r>
            <a:br>
              <a:rPr lang="uk-UA" dirty="0"/>
            </a:br>
            <a:r>
              <a:rPr lang="uk-UA" dirty="0"/>
              <a:t>умовах) коштував би не більше </a:t>
            </a:r>
            <a:br>
              <a:rPr lang="uk-UA" dirty="0"/>
            </a:br>
            <a:r>
              <a:rPr lang="uk-UA" sz="2400" b="1" dirty="0"/>
              <a:t>33 600,00 грн</a:t>
            </a:r>
            <a:r>
              <a:rPr lang="uk-UA" sz="2400" dirty="0"/>
              <a:t> </a:t>
            </a:r>
          </a:p>
        </p:txBody>
      </p:sp>
      <p:pic>
        <p:nvPicPr>
          <p:cNvPr id="21" name="Picture 2" descr="деньги PNG, векторы, PSD и пнг для бесплатной загрузки | Pngtree">
            <a:extLst>
              <a:ext uri="{FF2B5EF4-FFF2-40B4-BE49-F238E27FC236}">
                <a16:creationId xmlns:a16="http://schemas.microsoft.com/office/drawing/2014/main" id="{94E1305F-2F38-4EA6-8ACA-19E3F466C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944" r="93889">
                        <a14:foregroundMark x1="9167" y1="41667" x2="9167" y2="41667"/>
                        <a14:foregroundMark x1="7222" y1="41389" x2="52778" y2="40556"/>
                        <a14:foregroundMark x1="52778" y1="40556" x2="65278" y2="33611"/>
                        <a14:foregroundMark x1="65278" y1="33611" x2="84444" y2="38333"/>
                        <a14:foregroundMark x1="84444" y1="38333" x2="88611" y2="56667"/>
                        <a14:foregroundMark x1="88611" y1="56667" x2="75556" y2="64444"/>
                        <a14:foregroundMark x1="75556" y1="64444" x2="55000" y2="65556"/>
                        <a14:foregroundMark x1="47778" y1="33611" x2="58889" y2="55833"/>
                        <a14:foregroundMark x1="58889" y1="55833" x2="59444" y2="68333"/>
                        <a14:foregroundMark x1="43056" y1="31944" x2="48611" y2="33333"/>
                        <a14:foregroundMark x1="47500" y1="29167" x2="40556" y2="31389"/>
                        <a14:foregroundMark x1="42778" y1="30278" x2="41944" y2="30278"/>
                        <a14:foregroundMark x1="93333" y1="51667" x2="93889" y2="58333"/>
                        <a14:foregroundMark x1="38056" y1="31111" x2="39722" y2="31111"/>
                        <a14:foregroundMark x1="44167" y1="28889" x2="39444" y2="30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017" y="5433671"/>
            <a:ext cx="1177335" cy="117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деньги PNG, векторы, PSD и пнг для бесплатной загрузки | Pngtree">
            <a:extLst>
              <a:ext uri="{FF2B5EF4-FFF2-40B4-BE49-F238E27FC236}">
                <a16:creationId xmlns:a16="http://schemas.microsoft.com/office/drawing/2014/main" id="{57A68CCD-DDAD-4400-BF92-750100C97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944" r="93889">
                        <a14:foregroundMark x1="9167" y1="41667" x2="9167" y2="41667"/>
                        <a14:foregroundMark x1="7222" y1="41389" x2="52778" y2="40556"/>
                        <a14:foregroundMark x1="52778" y1="40556" x2="65278" y2="33611"/>
                        <a14:foregroundMark x1="65278" y1="33611" x2="84444" y2="38333"/>
                        <a14:foregroundMark x1="84444" y1="38333" x2="88611" y2="56667"/>
                        <a14:foregroundMark x1="88611" y1="56667" x2="75556" y2="64444"/>
                        <a14:foregroundMark x1="75556" y1="64444" x2="55000" y2="65556"/>
                        <a14:foregroundMark x1="47778" y1="33611" x2="58889" y2="55833"/>
                        <a14:foregroundMark x1="58889" y1="55833" x2="59444" y2="68333"/>
                        <a14:foregroundMark x1="43056" y1="31944" x2="48611" y2="33333"/>
                        <a14:foregroundMark x1="47500" y1="29167" x2="40556" y2="31389"/>
                        <a14:foregroundMark x1="42778" y1="30278" x2="41944" y2="30278"/>
                        <a14:foregroundMark x1="93333" y1="51667" x2="93889" y2="58333"/>
                        <a14:foregroundMark x1="38056" y1="31111" x2="39722" y2="31111"/>
                        <a14:foregroundMark x1="44167" y1="28889" x2="39444" y2="30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69" y="5006770"/>
            <a:ext cx="1177335" cy="117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деньги PNG, векторы, PSD и пнг для бесплатной загрузки | Pngtree">
            <a:extLst>
              <a:ext uri="{FF2B5EF4-FFF2-40B4-BE49-F238E27FC236}">
                <a16:creationId xmlns:a16="http://schemas.microsoft.com/office/drawing/2014/main" id="{1E4E8125-4EA6-43F8-9ED1-7B2F871BE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944" r="93889">
                        <a14:foregroundMark x1="9167" y1="41667" x2="9167" y2="41667"/>
                        <a14:foregroundMark x1="7222" y1="41389" x2="52778" y2="40556"/>
                        <a14:foregroundMark x1="52778" y1="40556" x2="65278" y2="33611"/>
                        <a14:foregroundMark x1="65278" y1="33611" x2="84444" y2="38333"/>
                        <a14:foregroundMark x1="84444" y1="38333" x2="88611" y2="56667"/>
                        <a14:foregroundMark x1="88611" y1="56667" x2="75556" y2="64444"/>
                        <a14:foregroundMark x1="75556" y1="64444" x2="55000" y2="65556"/>
                        <a14:foregroundMark x1="47778" y1="33611" x2="58889" y2="55833"/>
                        <a14:foregroundMark x1="58889" y1="55833" x2="59444" y2="68333"/>
                        <a14:foregroundMark x1="43056" y1="31944" x2="48611" y2="33333"/>
                        <a14:foregroundMark x1="47500" y1="29167" x2="40556" y2="31389"/>
                        <a14:foregroundMark x1="42778" y1="30278" x2="41944" y2="30278"/>
                        <a14:foregroundMark x1="93333" y1="51667" x2="93889" y2="58333"/>
                        <a14:foregroundMark x1="38056" y1="31111" x2="39722" y2="31111"/>
                        <a14:foregroundMark x1="44167" y1="28889" x2="39444" y2="30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649" y="4845003"/>
            <a:ext cx="1177335" cy="117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трелка: влево-вправо 8">
            <a:extLst>
              <a:ext uri="{FF2B5EF4-FFF2-40B4-BE49-F238E27FC236}">
                <a16:creationId xmlns:a16="http://schemas.microsoft.com/office/drawing/2014/main" id="{C7547087-91DB-4A81-94A1-689F150A9064}"/>
              </a:ext>
            </a:extLst>
          </p:cNvPr>
          <p:cNvSpPr/>
          <p:nvPr/>
        </p:nvSpPr>
        <p:spPr>
          <a:xfrm>
            <a:off x="4980199" y="4930907"/>
            <a:ext cx="1359143" cy="743581"/>
          </a:xfrm>
          <a:prstGeom prst="left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A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6" name="Изображение 10" descr="cartoon-policeman-clipart-1.jpg.png">
            <a:extLst>
              <a:ext uri="{FF2B5EF4-FFF2-40B4-BE49-F238E27FC236}">
                <a16:creationId xmlns:a16="http://schemas.microsoft.com/office/drawing/2014/main" id="{7DB3199D-D22E-43A6-A963-06FF211C46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864" y="4080350"/>
            <a:ext cx="1364482" cy="244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570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Заголовок 33">
            <a:extLst>
              <a:ext uri="{FF2B5EF4-FFF2-40B4-BE49-F238E27FC236}">
                <a16:creationId xmlns:a16="http://schemas.microsoft.com/office/drawing/2014/main" id="{FFDFC4E2-C9DE-4F2E-A89C-715209C07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622" y="615519"/>
            <a:ext cx="2893813" cy="1034385"/>
          </a:xfrm>
        </p:spPr>
        <p:txBody>
          <a:bodyPr rtlCol="0"/>
          <a:lstStyle/>
          <a:p>
            <a:pPr rtl="0"/>
            <a:r>
              <a:rPr lang="ru-RU" b="1" dirty="0" err="1"/>
              <a:t>Вибірка</a:t>
            </a:r>
            <a:r>
              <a:rPr lang="ru-RU" b="1" dirty="0"/>
              <a:t> </a:t>
            </a:r>
            <a:r>
              <a:rPr lang="ru-RU" b="1" dirty="0" err="1"/>
              <a:t>опитування</a:t>
            </a:r>
            <a:endParaRPr lang="ru-RU" dirty="0"/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56E7A249-5611-42FD-975D-23A8754CDE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37030" y="356705"/>
            <a:ext cx="6547507" cy="1552015"/>
          </a:xfrm>
        </p:spPr>
        <p:txBody>
          <a:bodyPr rtlCol="0">
            <a:normAutofit/>
          </a:bodyPr>
          <a:lstStyle/>
          <a:p>
            <a:pPr rtl="0"/>
            <a:r>
              <a:rPr lang="ru-RU" dirty="0" err="1"/>
              <a:t>Всього</a:t>
            </a:r>
            <a:r>
              <a:rPr lang="ru-RU" dirty="0"/>
              <a:t> </a:t>
            </a:r>
            <a:r>
              <a:rPr lang="ru-RU" dirty="0" err="1"/>
              <a:t>опитано</a:t>
            </a:r>
            <a:r>
              <a:rPr lang="ru-RU" dirty="0"/>
              <a:t> людей,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вживають</a:t>
            </a:r>
            <a:r>
              <a:rPr lang="ru-RU" dirty="0"/>
              <a:t> наркотики (ЛВН) - 242, з </a:t>
            </a:r>
            <a:r>
              <a:rPr lang="ru-RU" dirty="0" err="1"/>
              <a:t>яких</a:t>
            </a:r>
            <a:r>
              <a:rPr lang="ru-RU" dirty="0"/>
              <a:t> 225 </a:t>
            </a:r>
            <a:r>
              <a:rPr lang="ru-RU" dirty="0" err="1"/>
              <a:t>мали</a:t>
            </a:r>
            <a:r>
              <a:rPr lang="ru-RU" dirty="0"/>
              <a:t> </a:t>
            </a:r>
            <a:r>
              <a:rPr lang="ru-RU" dirty="0" err="1"/>
              <a:t>досвід</a:t>
            </a:r>
            <a:r>
              <a:rPr lang="ru-RU" dirty="0"/>
              <a:t> </a:t>
            </a:r>
            <a:r>
              <a:rPr lang="ru-RU" dirty="0" err="1"/>
              <a:t>взаємодії</a:t>
            </a:r>
            <a:r>
              <a:rPr lang="ru-RU" dirty="0"/>
              <a:t> з </a:t>
            </a:r>
            <a:r>
              <a:rPr lang="ru-RU" dirty="0" err="1"/>
              <a:t>правоохоронними</a:t>
            </a:r>
            <a:r>
              <a:rPr lang="ru-RU" dirty="0"/>
              <a:t> органами та органами </a:t>
            </a:r>
            <a:r>
              <a:rPr lang="ru-RU" dirty="0" err="1"/>
              <a:t>кримінального</a:t>
            </a:r>
            <a:r>
              <a:rPr lang="ru-RU" dirty="0"/>
              <a:t> </a:t>
            </a:r>
            <a:r>
              <a:rPr lang="ru-RU" dirty="0" err="1"/>
              <a:t>правосуддя</a:t>
            </a:r>
            <a:r>
              <a:rPr lang="ru-RU" dirty="0"/>
              <a:t> за </a:t>
            </a:r>
            <a:r>
              <a:rPr lang="ru-RU" dirty="0" err="1"/>
              <a:t>останні</a:t>
            </a:r>
            <a:r>
              <a:rPr lang="ru-RU" dirty="0"/>
              <a:t> 3 роки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C93D79-8EC5-46CD-AA16-7851250E7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3497062" cy="501650"/>
          </a:xfrm>
        </p:spPr>
        <p:txBody>
          <a:bodyPr rtlCol="0"/>
          <a:lstStyle/>
          <a:p>
            <a:pPr rtl="0"/>
            <a:fld id="{7A9E80BB-C0DF-4F1B-8821-E3FD53412EFF}" type="slidenum">
              <a:rPr lang="ru-RU" smtClean="0"/>
              <a:pPr rtl="0"/>
              <a:t>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4BF3A7C-6F25-4CD0-85C5-EE1A21BCB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97062" y="6356350"/>
            <a:ext cx="5197878" cy="501650"/>
          </a:xfrm>
        </p:spPr>
        <p:txBody>
          <a:bodyPr rtlCol="0"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8DCB15-B29C-40F0-9B09-422989A486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94940" y="6356350"/>
            <a:ext cx="3497060" cy="501650"/>
          </a:xfrm>
        </p:spPr>
        <p:txBody>
          <a:bodyPr rtlCol="0"/>
          <a:lstStyle/>
          <a:p>
            <a:pPr rtl="0"/>
            <a:r>
              <a:rPr lang="ru-RU"/>
              <a:t>20ГГ</a:t>
            </a:r>
          </a:p>
        </p:txBody>
      </p:sp>
      <p:pic>
        <p:nvPicPr>
          <p:cNvPr id="13" name="Рисунок 12" descr="Изображение выглядит как текст, человек, внешний&#10;&#10;Автоматически созданное описание">
            <a:extLst>
              <a:ext uri="{FF2B5EF4-FFF2-40B4-BE49-F238E27FC236}">
                <a16:creationId xmlns:a16="http://schemas.microsoft.com/office/drawing/2014/main" id="{5558A60F-7548-4C40-8744-E529AA5612D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907" b="28907"/>
          <a:stretch>
            <a:fillRect/>
          </a:stretch>
        </p:blipFill>
        <p:spPr/>
      </p:pic>
      <p:graphicFrame>
        <p:nvGraphicFramePr>
          <p:cNvPr id="17" name="Таблица 4">
            <a:extLst>
              <a:ext uri="{FF2B5EF4-FFF2-40B4-BE49-F238E27FC236}">
                <a16:creationId xmlns:a16="http://schemas.microsoft.com/office/drawing/2014/main" id="{20105E3A-FCFB-40B5-B775-3FD09B0846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3792596"/>
              </p:ext>
            </p:extLst>
          </p:nvPr>
        </p:nvGraphicFramePr>
        <p:xfrm>
          <a:off x="1687398" y="2366129"/>
          <a:ext cx="8880049" cy="275680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06291">
                  <a:extLst>
                    <a:ext uri="{9D8B030D-6E8A-4147-A177-3AD203B41FA5}">
                      <a16:colId xmlns:a16="http://schemas.microsoft.com/office/drawing/2014/main" val="1689330750"/>
                    </a:ext>
                  </a:extLst>
                </a:gridCol>
                <a:gridCol w="6273758">
                  <a:extLst>
                    <a:ext uri="{9D8B030D-6E8A-4147-A177-3AD203B41FA5}">
                      <a16:colId xmlns:a16="http://schemas.microsoft.com/office/drawing/2014/main" val="2660631934"/>
                    </a:ext>
                  </a:extLst>
                </a:gridCol>
              </a:tblGrid>
              <a:tr h="791705">
                <a:tc>
                  <a:txBody>
                    <a:bodyPr/>
                    <a:lstStyle/>
                    <a:p>
                      <a:pPr algn="ctr" rtl="0"/>
                      <a:r>
                        <a:rPr lang="ru-RU" sz="1600" noProof="0" dirty="0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600" b="0" cap="all" spc="100" noProof="0" dirty="0"/>
                        <a:t>За </a:t>
                      </a:r>
                      <a:r>
                        <a:rPr lang="ru-RU" sz="1600" b="0" cap="all" spc="100" noProof="0" dirty="0" err="1"/>
                        <a:t>речовиною</a:t>
                      </a:r>
                      <a:endParaRPr lang="ru-RU" sz="1600" b="0" cap="all" spc="100" noProof="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9928716"/>
                  </a:ext>
                </a:extLst>
              </a:tr>
              <a:tr h="653524">
                <a:tc>
                  <a:txBody>
                    <a:bodyPr/>
                    <a:lstStyle/>
                    <a:p>
                      <a:pPr algn="ctr" rtl="0"/>
                      <a:r>
                        <a:rPr lang="ru-RU" sz="1600" b="1" cap="all" noProof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67%</a:t>
                      </a:r>
                      <a:endParaRPr lang="ru-RU" sz="1600" b="1" cap="all" noProof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600" noProof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Споживачі канабісу</a:t>
                      </a:r>
                      <a:endParaRPr lang="ru-RU" sz="1600" noProof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0208656"/>
                  </a:ext>
                </a:extLst>
              </a:tr>
              <a:tr h="658052">
                <a:tc>
                  <a:txBody>
                    <a:bodyPr/>
                    <a:lstStyle/>
                    <a:p>
                      <a:pPr algn="ctr" rtl="0"/>
                      <a:r>
                        <a:rPr lang="ru-RU" sz="1600" b="1" cap="all" noProof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47.7%</a:t>
                      </a:r>
                      <a:endParaRPr lang="ru-RU" sz="1600" b="1" cap="all" noProof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600" noProof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Споживачі стимуляторів та рекреаційних наркотиків (амфетамін, психоделіки, тощо)</a:t>
                      </a:r>
                      <a:endParaRPr lang="ru-RU" sz="1600" noProof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4243071"/>
                  </a:ext>
                </a:extLst>
              </a:tr>
              <a:tr h="653524">
                <a:tc>
                  <a:txBody>
                    <a:bodyPr/>
                    <a:lstStyle/>
                    <a:p>
                      <a:pPr algn="ctr" rtl="0"/>
                      <a:r>
                        <a:rPr lang="ru-RU" sz="1600" b="1" cap="all" noProof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26,8%</a:t>
                      </a:r>
                      <a:endParaRPr lang="ru-RU" sz="1600" b="1" cap="all" noProof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600" noProof="0" dirty="0" err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Споживачі</a:t>
                      </a:r>
                      <a:r>
                        <a:rPr lang="ru-RU" sz="1600" noProof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600" noProof="0" dirty="0" err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ін’єкційних</a:t>
                      </a:r>
                      <a:r>
                        <a:rPr lang="ru-RU" sz="1600" noProof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600" noProof="0" dirty="0" err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наркотиків</a:t>
                      </a:r>
                      <a:r>
                        <a:rPr lang="ru-RU" sz="1600" noProof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(</a:t>
                      </a:r>
                      <a:r>
                        <a:rPr lang="ru-RU" sz="1600" noProof="0" dirty="0" err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опіоїди</a:t>
                      </a:r>
                      <a:r>
                        <a:rPr lang="ru-RU" sz="1600" noProof="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808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609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!!Rectangle">
            <a:extLst>
              <a:ext uri="{FF2B5EF4-FFF2-40B4-BE49-F238E27FC236}">
                <a16:creationId xmlns:a16="http://schemas.microsoft.com/office/drawing/2014/main" id="{7C432AFE-B3D2-4BFF-BF8F-96C27AFF1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E66B68C-7E56-4DF1-B31D-64F70923B0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3" b="13477"/>
          <a:stretch/>
        </p:blipFill>
        <p:spPr>
          <a:xfrm>
            <a:off x="21" y="0"/>
            <a:ext cx="12191979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01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3241202"/>
            <a:ext cx="10506456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6DD443-BEEA-4508-A902-16EE285BC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304892"/>
            <a:ext cx="10354660" cy="80082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000" b="0" i="0" dirty="0" err="1">
                <a:effectLst/>
                <a:latin typeface="-apple-system"/>
              </a:rPr>
              <a:t>Наскільки</a:t>
            </a:r>
            <a:r>
              <a:rPr lang="ru-RU" sz="3000" b="0" i="0" dirty="0">
                <a:effectLst/>
                <a:latin typeface="-apple-system"/>
              </a:rPr>
              <a:t> люди, </a:t>
            </a:r>
            <a:r>
              <a:rPr lang="ru-RU" sz="3000" b="0" i="0" dirty="0" err="1">
                <a:effectLst/>
                <a:latin typeface="-apple-system"/>
              </a:rPr>
              <a:t>які</a:t>
            </a:r>
            <a:r>
              <a:rPr lang="ru-RU" sz="3000" b="0" i="0" dirty="0">
                <a:effectLst/>
                <a:latin typeface="-apple-system"/>
              </a:rPr>
              <a:t> </a:t>
            </a:r>
            <a:r>
              <a:rPr lang="ru-RU" sz="3000" b="0" i="0" dirty="0" err="1">
                <a:effectLst/>
                <a:latin typeface="-apple-system"/>
              </a:rPr>
              <a:t>вживають</a:t>
            </a:r>
            <a:r>
              <a:rPr lang="ru-RU" sz="3000" b="0" i="0" dirty="0">
                <a:effectLst/>
                <a:latin typeface="-apple-system"/>
              </a:rPr>
              <a:t> наркотики (</a:t>
            </a:r>
            <a:r>
              <a:rPr lang="ru-RU" sz="3000" dirty="0">
                <a:latin typeface="-apple-system"/>
              </a:rPr>
              <a:t>ЛВН)</a:t>
            </a:r>
            <a:r>
              <a:rPr lang="ru-RU" sz="3000" b="0" i="0" dirty="0">
                <a:effectLst/>
                <a:latin typeface="-apple-system"/>
              </a:rPr>
              <a:t> </a:t>
            </a:r>
            <a:r>
              <a:rPr lang="ru-RU" sz="3000" b="0" i="0" dirty="0" err="1">
                <a:effectLst/>
                <a:latin typeface="-apple-system"/>
              </a:rPr>
              <a:t>задоволені</a:t>
            </a:r>
            <a:r>
              <a:rPr lang="ru-RU" sz="3000" b="0" i="0" dirty="0">
                <a:effectLst/>
                <a:latin typeface="-apple-system"/>
              </a:rPr>
              <a:t> </a:t>
            </a:r>
            <a:r>
              <a:rPr lang="ru-RU" sz="3000" b="0" i="0" dirty="0" err="1">
                <a:effectLst/>
                <a:latin typeface="-apple-system"/>
              </a:rPr>
              <a:t>ставленням</a:t>
            </a:r>
            <a:r>
              <a:rPr lang="ru-RU" sz="3000" b="0" i="0" dirty="0">
                <a:effectLst/>
                <a:latin typeface="-apple-system"/>
              </a:rPr>
              <a:t> </a:t>
            </a:r>
            <a:r>
              <a:rPr lang="ru-RU" sz="3000" b="0" i="0" dirty="0" err="1">
                <a:effectLst/>
                <a:latin typeface="-apple-system"/>
              </a:rPr>
              <a:t>правоохоронних</a:t>
            </a:r>
            <a:r>
              <a:rPr lang="ru-RU" sz="3000" b="0" i="0" dirty="0">
                <a:effectLst/>
                <a:latin typeface="-apple-system"/>
              </a:rPr>
              <a:t> </a:t>
            </a:r>
            <a:r>
              <a:rPr lang="ru-RU" sz="3000" b="0" i="0" dirty="0" err="1">
                <a:effectLst/>
                <a:latin typeface="-apple-system"/>
              </a:rPr>
              <a:t>органів</a:t>
            </a:r>
            <a:r>
              <a:rPr lang="ru-RU" sz="3000" b="0" i="0" dirty="0">
                <a:effectLst/>
                <a:latin typeface="-apple-system"/>
              </a:rPr>
              <a:t> до них?</a:t>
            </a:r>
            <a:endParaRPr lang="uk-UA" sz="3000" b="0" i="0" dirty="0">
              <a:effectLst/>
              <a:latin typeface="-apple-system"/>
            </a:endParaRPr>
          </a:p>
        </p:txBody>
      </p:sp>
      <p:pic>
        <p:nvPicPr>
          <p:cNvPr id="1026" name="Picture 2" descr="золотая звездочка ПНГ на Прозрачном Фоне - Скачать PNG золотая звездочка">
            <a:extLst>
              <a:ext uri="{FF2B5EF4-FFF2-40B4-BE49-F238E27FC236}">
                <a16:creationId xmlns:a16="http://schemas.microsoft.com/office/drawing/2014/main" id="{EE5DFE0F-2CE4-4F00-82FE-C5DCCB39D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16" y="4666878"/>
            <a:ext cx="845901" cy="84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золотая звездочка ПНГ на Прозрачном Фоне - Скачать PNG золотая звездочка">
            <a:extLst>
              <a:ext uri="{FF2B5EF4-FFF2-40B4-BE49-F238E27FC236}">
                <a16:creationId xmlns:a16="http://schemas.microsoft.com/office/drawing/2014/main" id="{27B5FDF7-C93C-4BAA-953D-A8AD1DF78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499" y="4768432"/>
            <a:ext cx="678050" cy="6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золотая звездочка ПНГ на Прозрачном Фоне - Скачать PNG золотая звездочка">
            <a:extLst>
              <a:ext uri="{FF2B5EF4-FFF2-40B4-BE49-F238E27FC236}">
                <a16:creationId xmlns:a16="http://schemas.microsoft.com/office/drawing/2014/main" id="{C45CC6C4-E5ED-48BE-9F9C-468BF479E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539" y="4773320"/>
            <a:ext cx="678050" cy="6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золотая звездочка ПНГ на Прозрачном Фоне - Скачать PNG золотая звездочка">
            <a:extLst>
              <a:ext uri="{FF2B5EF4-FFF2-40B4-BE49-F238E27FC236}">
                <a16:creationId xmlns:a16="http://schemas.microsoft.com/office/drawing/2014/main" id="{1CFE3F90-55AE-4A4A-8336-01424988F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343" y="4773320"/>
            <a:ext cx="678050" cy="6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золотая звездочка ПНГ на Прозрачном Фоне - Скачать PNG золотая звездочка">
            <a:extLst>
              <a:ext uri="{FF2B5EF4-FFF2-40B4-BE49-F238E27FC236}">
                <a16:creationId xmlns:a16="http://schemas.microsoft.com/office/drawing/2014/main" id="{C8959D8D-B31D-4347-ABA1-E8F0897FE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935" y="4773320"/>
            <a:ext cx="678050" cy="6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золотая звездочка ПНГ на Прозрачном Фоне - Скачать PNG золотая звездочка">
            <a:extLst>
              <a:ext uri="{FF2B5EF4-FFF2-40B4-BE49-F238E27FC236}">
                <a16:creationId xmlns:a16="http://schemas.microsoft.com/office/drawing/2014/main" id="{D8D9BCC5-0B74-4B62-8688-17DE97A54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985" y="4773320"/>
            <a:ext cx="678050" cy="6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золотая звездочка ПНГ на Прозрачном Фоне - Скачать PNG золотая звездочка">
            <a:extLst>
              <a:ext uri="{FF2B5EF4-FFF2-40B4-BE49-F238E27FC236}">
                <a16:creationId xmlns:a16="http://schemas.microsoft.com/office/drawing/2014/main" id="{35AC84EF-4F27-4D75-A378-8BF33FE03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109" y="4538944"/>
            <a:ext cx="678050" cy="6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золотая звездочка ПНГ на Прозрачном Фоне - Скачать PNG золотая звездочка">
            <a:extLst>
              <a:ext uri="{FF2B5EF4-FFF2-40B4-BE49-F238E27FC236}">
                <a16:creationId xmlns:a16="http://schemas.microsoft.com/office/drawing/2014/main" id="{B629156D-71FC-4B7C-BFF3-F2B4E8EAC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701" y="4540394"/>
            <a:ext cx="678050" cy="6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золотая звездочка ПНГ на Прозрачном Фоне - Скачать PNG золотая звездочка">
            <a:extLst>
              <a:ext uri="{FF2B5EF4-FFF2-40B4-BE49-F238E27FC236}">
                <a16:creationId xmlns:a16="http://schemas.microsoft.com/office/drawing/2014/main" id="{303FEF75-EECE-447E-B4DB-DEF33A0CE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701" y="5216994"/>
            <a:ext cx="678050" cy="6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золотая звездочка ПНГ на Прозрачном Фоне - Скачать PNG золотая звездочка">
            <a:extLst>
              <a:ext uri="{FF2B5EF4-FFF2-40B4-BE49-F238E27FC236}">
                <a16:creationId xmlns:a16="http://schemas.microsoft.com/office/drawing/2014/main" id="{ED5050FB-729D-4EB3-AFC7-07C7154C8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109" y="5216994"/>
            <a:ext cx="678050" cy="6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золотая звездочка ПНГ на Прозрачном Фоне - Скачать PNG золотая звездочка">
            <a:extLst>
              <a:ext uri="{FF2B5EF4-FFF2-40B4-BE49-F238E27FC236}">
                <a16:creationId xmlns:a16="http://schemas.microsoft.com/office/drawing/2014/main" id="{AC6B3178-9BA5-4918-ABF3-E850725A1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2953" y="4538944"/>
            <a:ext cx="678050" cy="6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золотая звездочка ПНГ на Прозрачном Фоне - Скачать PNG золотая звездочка">
            <a:extLst>
              <a:ext uri="{FF2B5EF4-FFF2-40B4-BE49-F238E27FC236}">
                <a16:creationId xmlns:a16="http://schemas.microsoft.com/office/drawing/2014/main" id="{4D4AD564-5122-4518-AD8F-B3116DFBD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545" y="4538944"/>
            <a:ext cx="678050" cy="6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золотая звездочка ПНГ на Прозрачном Фоне - Скачать PNG золотая звездочка">
            <a:extLst>
              <a:ext uri="{FF2B5EF4-FFF2-40B4-BE49-F238E27FC236}">
                <a16:creationId xmlns:a16="http://schemas.microsoft.com/office/drawing/2014/main" id="{8D74970A-031F-4906-8C77-F0C28D8C8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5595" y="4538944"/>
            <a:ext cx="678050" cy="6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золотая звездочка ПНГ на Прозрачном Фоне - Скачать PNG золотая звездочка">
            <a:extLst>
              <a:ext uri="{FF2B5EF4-FFF2-40B4-BE49-F238E27FC236}">
                <a16:creationId xmlns:a16="http://schemas.microsoft.com/office/drawing/2014/main" id="{362C62F2-5C25-413E-B18B-A4F08EB69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510" y="5191131"/>
            <a:ext cx="678050" cy="6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золотая звездочка ПНГ на Прозрачном Фоне - Скачать PNG золотая звездочка">
            <a:extLst>
              <a:ext uri="{FF2B5EF4-FFF2-40B4-BE49-F238E27FC236}">
                <a16:creationId xmlns:a16="http://schemas.microsoft.com/office/drawing/2014/main" id="{1D89E4A5-4460-4E4A-926D-A9FACFB43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6560" y="5173754"/>
            <a:ext cx="678050" cy="6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C7B54B7C-D77B-486A-BE8A-9FB075752FFF}"/>
              </a:ext>
            </a:extLst>
          </p:cNvPr>
          <p:cNvSpPr txBox="1"/>
          <p:nvPr/>
        </p:nvSpPr>
        <p:spPr>
          <a:xfrm>
            <a:off x="845503" y="3998231"/>
            <a:ext cx="120954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500" b="1" dirty="0">
                <a:latin typeface="-apple-system"/>
              </a:rPr>
              <a:t>70,1% </a:t>
            </a:r>
            <a:endParaRPr lang="ru-UA" sz="2500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574BEBB-25BE-4965-99FD-AD0D493F11CF}"/>
              </a:ext>
            </a:extLst>
          </p:cNvPr>
          <p:cNvSpPr txBox="1"/>
          <p:nvPr/>
        </p:nvSpPr>
        <p:spPr>
          <a:xfrm>
            <a:off x="2666241" y="3998231"/>
            <a:ext cx="109659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500" b="1" dirty="0">
                <a:latin typeface="-apple-system"/>
              </a:rPr>
              <a:t>14,6% </a:t>
            </a:r>
            <a:endParaRPr lang="ru-UA" sz="2500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0589240-4ECD-4105-9FB4-7235E0D25B70}"/>
              </a:ext>
            </a:extLst>
          </p:cNvPr>
          <p:cNvSpPr txBox="1"/>
          <p:nvPr/>
        </p:nvSpPr>
        <p:spPr>
          <a:xfrm>
            <a:off x="4854333" y="3938441"/>
            <a:ext cx="113059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500" b="1" dirty="0">
                <a:latin typeface="-apple-system"/>
              </a:rPr>
              <a:t>11,7% </a:t>
            </a:r>
            <a:endParaRPr lang="ru-UA" sz="2500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32DCAA7-85C5-42A1-A593-0F8F0C8CB017}"/>
              </a:ext>
            </a:extLst>
          </p:cNvPr>
          <p:cNvSpPr txBox="1"/>
          <p:nvPr/>
        </p:nvSpPr>
        <p:spPr>
          <a:xfrm>
            <a:off x="7191919" y="3947225"/>
            <a:ext cx="91248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500" b="1" dirty="0">
                <a:latin typeface="-apple-system"/>
              </a:rPr>
              <a:t>2,2% </a:t>
            </a:r>
            <a:endParaRPr lang="ru-UA" sz="2500" b="1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82D4615-AAED-43B9-BE96-2816BC4BB55D}"/>
              </a:ext>
            </a:extLst>
          </p:cNvPr>
          <p:cNvSpPr txBox="1"/>
          <p:nvPr/>
        </p:nvSpPr>
        <p:spPr>
          <a:xfrm>
            <a:off x="9460203" y="3938441"/>
            <a:ext cx="91248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500" b="1" dirty="0">
                <a:latin typeface="-apple-system"/>
              </a:rPr>
              <a:t>1,5% </a:t>
            </a:r>
            <a:endParaRPr lang="ru-UA" sz="2500" b="1" dirty="0"/>
          </a:p>
        </p:txBody>
      </p:sp>
    </p:spTree>
    <p:extLst>
      <p:ext uri="{BB962C8B-B14F-4D97-AF65-F5344CB8AC3E}">
        <p14:creationId xmlns:p14="http://schemas.microsoft.com/office/powerpoint/2010/main" val="34933801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A39B86-C5BB-405C-986A-35EB1459A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29" y="625683"/>
            <a:ext cx="4023360" cy="37252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Боротьба</a:t>
            </a:r>
            <a:r>
              <a:rPr lang="en-US" sz="3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з </a:t>
            </a:r>
            <a:r>
              <a:rPr lang="en-US" sz="3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хибними</a:t>
            </a:r>
            <a:r>
              <a:rPr lang="en-US" sz="3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уявленнями</a:t>
            </a:r>
            <a:r>
              <a:rPr lang="en-US" sz="3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3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стигмою</a:t>
            </a:r>
            <a:r>
              <a:rPr lang="en-US" sz="3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та</a:t>
            </a:r>
            <a:r>
              <a:rPr lang="en-US" sz="3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стереотипами</a:t>
            </a:r>
            <a:br>
              <a:rPr lang="uk-UA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uk-UA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ru-RU" sz="2000" b="1" dirty="0"/>
              <a:t>В </a:t>
            </a:r>
            <a:r>
              <a:rPr lang="ru-RU" sz="2000" b="1" dirty="0" err="1"/>
              <a:t>Україні</a:t>
            </a:r>
            <a:r>
              <a:rPr lang="ru-RU" sz="2000" b="1" dirty="0"/>
              <a:t> </a:t>
            </a:r>
            <a:r>
              <a:rPr lang="ru-RU" sz="2000" b="1" dirty="0" err="1"/>
              <a:t>дослідження</a:t>
            </a:r>
            <a:r>
              <a:rPr lang="ru-RU" sz="2000" b="1" dirty="0"/>
              <a:t> </a:t>
            </a:r>
            <a:r>
              <a:rPr lang="ru-RU" sz="2000" b="1" dirty="0" err="1"/>
              <a:t>поширеності</a:t>
            </a:r>
            <a:r>
              <a:rPr lang="ru-RU" sz="2000" b="1" dirty="0"/>
              <a:t> </a:t>
            </a:r>
            <a:r>
              <a:rPr lang="ru-RU" sz="2000" b="1" dirty="0" err="1"/>
              <a:t>вживання</a:t>
            </a:r>
            <a:r>
              <a:rPr lang="ru-RU" sz="2000" b="1" dirty="0"/>
              <a:t> </a:t>
            </a:r>
            <a:r>
              <a:rPr lang="ru-RU" sz="2000" b="1" dirty="0" err="1"/>
              <a:t>наркотичних</a:t>
            </a:r>
            <a:r>
              <a:rPr lang="ru-RU" sz="2000" b="1" dirty="0"/>
              <a:t> </a:t>
            </a:r>
            <a:r>
              <a:rPr lang="ru-RU" sz="2000" b="1" dirty="0" err="1"/>
              <a:t>речовин</a:t>
            </a:r>
            <a:r>
              <a:rPr lang="ru-RU" sz="2000" b="1" dirty="0"/>
              <a:t> </a:t>
            </a:r>
            <a:r>
              <a:rPr lang="ru-RU" sz="2000" b="1" dirty="0" err="1"/>
              <a:t>серед</a:t>
            </a:r>
            <a:r>
              <a:rPr lang="ru-RU" sz="2000" b="1" dirty="0"/>
              <a:t> </a:t>
            </a:r>
            <a:r>
              <a:rPr lang="ru-RU" sz="2000" b="1" dirty="0" err="1"/>
              <a:t>населення</a:t>
            </a:r>
            <a:r>
              <a:rPr lang="ru-RU" sz="2000" b="1" dirty="0"/>
              <a:t> у </a:t>
            </a:r>
            <a:r>
              <a:rPr lang="ru-RU" sz="2000" b="1" dirty="0" err="1"/>
              <a:t>віковій</a:t>
            </a:r>
            <a:r>
              <a:rPr lang="ru-RU" sz="2000" b="1" dirty="0"/>
              <a:t> </a:t>
            </a:r>
            <a:r>
              <a:rPr lang="ru-RU" sz="2000" b="1" dirty="0" err="1"/>
              <a:t>категорії</a:t>
            </a:r>
            <a:r>
              <a:rPr lang="ru-RU" sz="2000" b="1" dirty="0"/>
              <a:t> 15-64 </a:t>
            </a:r>
            <a:r>
              <a:rPr lang="ru-RU" sz="2000" b="1" dirty="0" err="1"/>
              <a:t>років</a:t>
            </a:r>
            <a:r>
              <a:rPr lang="ru-RU" sz="2000" b="1" dirty="0"/>
              <a:t> не </a:t>
            </a:r>
            <a:r>
              <a:rPr lang="ru-RU" sz="2000" b="1" dirty="0" err="1"/>
              <a:t>проводяться</a:t>
            </a:r>
            <a:r>
              <a:rPr lang="ru-RU" sz="2000" b="1" dirty="0"/>
              <a:t>.</a:t>
            </a:r>
            <a:r>
              <a:rPr lang="ru-RU" sz="2000" dirty="0"/>
              <a:t> </a:t>
            </a:r>
            <a:br>
              <a:rPr lang="ru-RU" sz="2000" dirty="0"/>
            </a:br>
            <a:r>
              <a:rPr lang="ru-RU" sz="2000" dirty="0" err="1"/>
              <a:t>Саме</a:t>
            </a:r>
            <a:r>
              <a:rPr lang="ru-RU" sz="2000" dirty="0"/>
              <a:t> тому, на </a:t>
            </a:r>
            <a:r>
              <a:rPr lang="ru-RU" sz="2000" dirty="0" err="1"/>
              <a:t>сьогодні</a:t>
            </a:r>
            <a:r>
              <a:rPr lang="ru-RU" sz="2000" dirty="0"/>
              <a:t>, </a:t>
            </a:r>
            <a:r>
              <a:rPr lang="ru-RU" sz="2000" dirty="0" err="1"/>
              <a:t>Україна</a:t>
            </a:r>
            <a:r>
              <a:rPr lang="ru-RU" sz="2000" dirty="0"/>
              <a:t> не 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повного</a:t>
            </a:r>
            <a:r>
              <a:rPr lang="ru-RU" sz="2000" dirty="0"/>
              <a:t> </a:t>
            </a:r>
            <a:r>
              <a:rPr lang="ru-RU" sz="2000" dirty="0" err="1"/>
              <a:t>обсягу</a:t>
            </a:r>
            <a:r>
              <a:rPr lang="ru-RU" sz="2000" dirty="0"/>
              <a:t> </a:t>
            </a:r>
            <a:r>
              <a:rPr lang="ru-RU" sz="2000" dirty="0" err="1"/>
              <a:t>зведеної</a:t>
            </a:r>
            <a:r>
              <a:rPr lang="ru-RU" sz="2000" dirty="0"/>
              <a:t> </a:t>
            </a:r>
            <a:r>
              <a:rPr lang="ru-RU" sz="2000" dirty="0" err="1"/>
              <a:t>інформації</a:t>
            </a:r>
            <a:r>
              <a:rPr lang="ru-RU" sz="2000" dirty="0"/>
              <a:t> з </a:t>
            </a:r>
            <a:r>
              <a:rPr lang="ru-RU" sz="2000" dirty="0" err="1"/>
              <a:t>цього</a:t>
            </a:r>
            <a:r>
              <a:rPr lang="ru-RU" sz="2000" dirty="0"/>
              <a:t> </a:t>
            </a:r>
            <a:r>
              <a:rPr lang="ru-RU" sz="2000" dirty="0" err="1"/>
              <a:t>питання</a:t>
            </a:r>
            <a:r>
              <a:rPr lang="ru-RU" sz="2000" dirty="0"/>
              <a:t>.</a:t>
            </a:r>
            <a:endParaRPr lang="en-US" sz="2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5717CB-67E9-4D0F-ADF8-A504C743C4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249" y="625684"/>
            <a:ext cx="4487050" cy="54553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2B20E9F-CBE2-4067-AF5C-B24CC065E825}"/>
              </a:ext>
            </a:extLst>
          </p:cNvPr>
          <p:cNvSpPr txBox="1"/>
          <p:nvPr/>
        </p:nvSpPr>
        <p:spPr>
          <a:xfrm>
            <a:off x="200321" y="5752641"/>
            <a:ext cx="67660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UA" sz="1400" dirty="0">
                <a:hlinkClick r:id="rId3"/>
              </a:rPr>
              <a:t>https://phc.org.ua/sites/default/files/users/user90/A4_zvit_alko_all.pdf</a:t>
            </a:r>
            <a:r>
              <a:rPr lang="uk-UA" sz="1400" dirty="0"/>
              <a:t> </a:t>
            </a:r>
          </a:p>
          <a:p>
            <a:endParaRPr lang="uk-UA" sz="1400" dirty="0"/>
          </a:p>
          <a:p>
            <a:r>
              <a:rPr lang="en-US" sz="1400" dirty="0">
                <a:hlinkClick r:id="rId4"/>
              </a:rPr>
              <a:t>https://www.emcdda.europa.eu/system/files/attachments/13559/Zvit-shhodo-narkotykiv-ta-alkogolyu-za-2020-rik.pdf</a:t>
            </a:r>
            <a:r>
              <a:rPr lang="uk-UA" sz="1400" dirty="0"/>
              <a:t> </a:t>
            </a:r>
            <a:endParaRPr lang="ru-UA" sz="1400" dirty="0"/>
          </a:p>
        </p:txBody>
      </p:sp>
    </p:spTree>
    <p:extLst>
      <p:ext uri="{BB962C8B-B14F-4D97-AF65-F5344CB8AC3E}">
        <p14:creationId xmlns:p14="http://schemas.microsoft.com/office/powerpoint/2010/main" val="7952820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B79E9C1B-D708-4C18-A6A8-3572AC8297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24"/>
          <a:stretch/>
        </p:blipFill>
        <p:spPr>
          <a:xfrm>
            <a:off x="1791093" y="1796441"/>
            <a:ext cx="7794724" cy="4840030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6F97D67-25F4-49F2-988E-3208D4E8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916" y="395926"/>
            <a:ext cx="8380167" cy="59909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uk-UA" sz="3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Антинаркотичний проросійський </a:t>
            </a:r>
            <a:r>
              <a:rPr lang="uk-UA" sz="3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наратив</a:t>
            </a:r>
            <a:endParaRPr lang="en-US" sz="3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58859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79830A-CBE4-4F60-BEF2-02FCD356F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70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000" b="1" kern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За</a:t>
            </a:r>
            <a:r>
              <a:rPr lang="en-US" sz="3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кожне</a:t>
            </a:r>
            <a:r>
              <a:rPr lang="en-US" sz="3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хибне</a:t>
            </a:r>
            <a:r>
              <a:rPr lang="en-US" sz="3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слово</a:t>
            </a:r>
            <a:r>
              <a:rPr lang="en-US" sz="3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– у </a:t>
            </a:r>
            <a:r>
              <a:rPr lang="en-US" sz="3000" b="1" kern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відповідь</a:t>
            </a:r>
            <a:r>
              <a:rPr lang="en-US" sz="3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має</a:t>
            </a:r>
            <a:r>
              <a:rPr lang="en-US" sz="3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бути</a:t>
            </a:r>
            <a:r>
              <a:rPr lang="en-US" sz="3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10 </a:t>
            </a:r>
            <a:r>
              <a:rPr lang="en-US" sz="3000" b="1" kern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слів</a:t>
            </a:r>
            <a:r>
              <a:rPr lang="en-US" sz="3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правди</a:t>
            </a:r>
            <a:r>
              <a:rPr lang="en-US" sz="3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3A110F7-350D-41FE-99C6-5FECB43311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4" t="14327" r="14628" b="7659"/>
          <a:stretch/>
        </p:blipFill>
        <p:spPr>
          <a:xfrm>
            <a:off x="1646485" y="1244340"/>
            <a:ext cx="8899030" cy="541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7002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6C11CB-B4F5-4608-BBEC-A371D85F6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338328"/>
            <a:ext cx="10210800" cy="107899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600"/>
              <a:t>Моментальна реакція та спростування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BDD0CE-06A4-404B-8A13-580229C1C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41750"/>
            <a:ext cx="12192000" cy="4716250"/>
          </a:xfrm>
          <a:prstGeom prst="rect">
            <a:avLst/>
          </a:prstGeom>
          <a:solidFill>
            <a:srgbClr val="552D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26">
            <a:extLst>
              <a:ext uri="{FF2B5EF4-FFF2-40B4-BE49-F238E27FC236}">
                <a16:creationId xmlns:a16="http://schemas.microsoft.com/office/drawing/2014/main" id="{EE9899FA-8881-472C-AA59-D08A89CA8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 descr="Изображение выглядит как текст, снимок экрана, компьютер, монитор&#10;&#10;Автоматически созданное описание">
            <a:extLst>
              <a:ext uri="{FF2B5EF4-FFF2-40B4-BE49-F238E27FC236}">
                <a16:creationId xmlns:a16="http://schemas.microsoft.com/office/drawing/2014/main" id="{66C70425-5337-43DD-8B79-E18F97C067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41" r="30266" b="6383"/>
          <a:stretch/>
        </p:blipFill>
        <p:spPr>
          <a:xfrm>
            <a:off x="639148" y="2757724"/>
            <a:ext cx="4974336" cy="3261186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080B7D90-3DF1-4514-B26D-616BE3555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4749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825BBC-9A27-4E63-B654-F807016D70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48" r="30904" b="5325"/>
          <a:stretch/>
        </p:blipFill>
        <p:spPr>
          <a:xfrm>
            <a:off x="6639335" y="2744731"/>
            <a:ext cx="4852698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60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7CDC702-5063-4D60-83FB-548CF797F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643"/>
            <a:ext cx="10515600" cy="10415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dirty="0"/>
              <a:t>Розслідування «</a:t>
            </a:r>
            <a:r>
              <a:rPr lang="uk-UA" dirty="0" err="1"/>
              <a:t>Слідство.інфо</a:t>
            </a:r>
            <a:r>
              <a:rPr lang="uk-UA" dirty="0"/>
              <a:t>»</a:t>
            </a:r>
          </a:p>
          <a:p>
            <a:pPr marL="0" indent="0" algn="ctr">
              <a:buNone/>
            </a:pPr>
            <a:r>
              <a:rPr lang="uk-UA" dirty="0"/>
              <a:t>14 000 переглядів + перегляди статті</a:t>
            </a:r>
          </a:p>
        </p:txBody>
      </p:sp>
      <p:pic>
        <p:nvPicPr>
          <p:cNvPr id="4" name="Рисунок 3" descr="Изображение выглядит как текст, монитор, внутренний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A27715F1-A7CE-4F5B-B1B5-99E10FAB90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3" r="28830" b="7660"/>
          <a:stretch/>
        </p:blipFill>
        <p:spPr>
          <a:xfrm>
            <a:off x="165370" y="2188722"/>
            <a:ext cx="6477252" cy="41245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C4E5074-4F3B-43F1-94C6-736E619BD5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8" t="12685" r="39681" b="5248"/>
          <a:stretch/>
        </p:blipFill>
        <p:spPr>
          <a:xfrm>
            <a:off x="6887481" y="1896893"/>
            <a:ext cx="5304519" cy="451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1695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7CDC702-5063-4D60-83FB-548CF797F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643"/>
            <a:ext cx="10515600" cy="104156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uk-UA" dirty="0"/>
              <a:t>Фільм розслідування суспільного «</a:t>
            </a:r>
            <a:r>
              <a:rPr lang="uk-UA" dirty="0" err="1"/>
              <a:t>Бити.Молитись.Тримати</a:t>
            </a:r>
            <a:r>
              <a:rPr lang="uk-UA" dirty="0"/>
              <a:t>»</a:t>
            </a:r>
          </a:p>
          <a:p>
            <a:pPr marL="0" indent="0" algn="ctr">
              <a:buNone/>
            </a:pPr>
            <a:r>
              <a:rPr lang="uk-UA" dirty="0"/>
              <a:t>400 000 переглядів на телеканалі в день прем’єри</a:t>
            </a:r>
            <a:br>
              <a:rPr lang="uk-UA" dirty="0"/>
            </a:br>
            <a:r>
              <a:rPr lang="uk-UA" dirty="0"/>
              <a:t>22 000 на </a:t>
            </a:r>
            <a:r>
              <a:rPr lang="uk-UA" dirty="0" err="1"/>
              <a:t>ютубі</a:t>
            </a:r>
            <a:endParaRPr lang="uk-UA" dirty="0"/>
          </a:p>
        </p:txBody>
      </p:sp>
      <p:pic>
        <p:nvPicPr>
          <p:cNvPr id="5" name="Рисунок 4" descr="Изображение выглядит как текст, снимок экрана, монитор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69664900-197F-431B-AE06-AC1FBF6D18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" t="11631" r="28430" b="13333"/>
          <a:stretch/>
        </p:blipFill>
        <p:spPr>
          <a:xfrm>
            <a:off x="1741251" y="1556426"/>
            <a:ext cx="8385243" cy="514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289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7CDC702-5063-4D60-83FB-548CF797F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0767"/>
            <a:ext cx="10515600" cy="716437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Телебачення Торонто про наше розслідування -332 000 переглядів</a:t>
            </a:r>
            <a:endParaRPr lang="ru-UA" dirty="0"/>
          </a:p>
        </p:txBody>
      </p:sp>
      <p:pic>
        <p:nvPicPr>
          <p:cNvPr id="4" name="Рисунок 3" descr="Изображение выглядит как текст, монитор, внутренний, электроника&#10;&#10;Автоматически созданное описание">
            <a:extLst>
              <a:ext uri="{FF2B5EF4-FFF2-40B4-BE49-F238E27FC236}">
                <a16:creationId xmlns:a16="http://schemas.microsoft.com/office/drawing/2014/main" id="{F5AA2392-0E1E-490C-AB3B-55BBF2D279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9" t="17457" r="28749" b="7011"/>
          <a:stretch/>
        </p:blipFill>
        <p:spPr>
          <a:xfrm>
            <a:off x="1857983" y="1411213"/>
            <a:ext cx="8132323" cy="518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1950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7CDC702-5063-4D60-83FB-548CF797F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0767"/>
            <a:ext cx="10515600" cy="716437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Реакція блогера </a:t>
            </a:r>
            <a:r>
              <a:rPr lang="en-US" dirty="0" err="1"/>
              <a:t>MocRec</a:t>
            </a:r>
            <a:r>
              <a:rPr lang="en-US" dirty="0"/>
              <a:t> - </a:t>
            </a:r>
            <a:r>
              <a:rPr lang="uk-UA" dirty="0"/>
              <a:t>30 000 переглядів</a:t>
            </a:r>
            <a:endParaRPr lang="ru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83BF92-FA17-4C21-8339-63B58AEC89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7" r="28750" b="5958"/>
          <a:stretch/>
        </p:blipFill>
        <p:spPr>
          <a:xfrm>
            <a:off x="1752600" y="1313936"/>
            <a:ext cx="8686800" cy="525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2591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9D5E06-753F-4492-8B67-C9626A9C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08153"/>
          </a:xfrm>
        </p:spPr>
        <p:txBody>
          <a:bodyPr/>
          <a:lstStyle/>
          <a:p>
            <a:pPr algn="ctr"/>
            <a:r>
              <a:rPr lang="uk-UA" dirty="0"/>
              <a:t>Близько 1 000 000 переглядів</a:t>
            </a:r>
            <a:br>
              <a:rPr lang="uk-UA" dirty="0"/>
            </a:br>
            <a:r>
              <a:rPr lang="uk-UA" dirty="0"/>
              <a:t>та зареєстрований у відповідь законопроект 5715-1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835806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5FEACBF1-DD54-4D7A-9ED9-69161BC39B7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9" b="89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19" name="Заголовок 18">
            <a:extLst>
              <a:ext uri="{FF2B5EF4-FFF2-40B4-BE49-F238E27FC236}">
                <a16:creationId xmlns:a16="http://schemas.microsoft.com/office/drawing/2014/main" id="{31EBF600-1098-4A50-AF3D-91E026D36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793691" cy="1376313"/>
          </a:xfrm>
        </p:spPr>
        <p:txBody>
          <a:bodyPr rtlCol="0"/>
          <a:lstStyle/>
          <a:p>
            <a:pPr rtl="0"/>
            <a:r>
              <a:rPr lang="ru-RU" b="1" dirty="0" err="1"/>
              <a:t>Досвід</a:t>
            </a:r>
            <a:r>
              <a:rPr lang="ru-RU" b="1" dirty="0"/>
              <a:t> </a:t>
            </a:r>
            <a:r>
              <a:rPr lang="ru-RU" b="1" dirty="0" err="1"/>
              <a:t>взаємодії</a:t>
            </a:r>
            <a:r>
              <a:rPr lang="ru-RU" b="1" dirty="0"/>
              <a:t> з </a:t>
            </a:r>
            <a:r>
              <a:rPr lang="ru-RU" b="1" dirty="0" err="1"/>
              <a:t>правоохоронними</a:t>
            </a:r>
            <a:r>
              <a:rPr lang="ru-RU" b="1" dirty="0"/>
              <a:t> органами</a:t>
            </a:r>
          </a:p>
        </p:txBody>
      </p:sp>
      <p:sp>
        <p:nvSpPr>
          <p:cNvPr id="30" name="Текст 29">
            <a:extLst>
              <a:ext uri="{FF2B5EF4-FFF2-40B4-BE49-F238E27FC236}">
                <a16:creationId xmlns:a16="http://schemas.microsoft.com/office/drawing/2014/main" id="{CFA71AD6-2CA1-4664-ABEF-DBF332EE45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5926" y="1661802"/>
            <a:ext cx="10520313" cy="4694547"/>
          </a:xfrm>
        </p:spPr>
        <p:txBody>
          <a:bodyPr numCol="2" rtlCol="0">
            <a:normAutofit/>
          </a:bodyPr>
          <a:lstStyle/>
          <a:p>
            <a:pPr rtl="0"/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Скільки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разів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останні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 роки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поліція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проводила вам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поверхневий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огляд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обшук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через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підозру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зберіганні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наркотиків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rtl="0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17,6%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не 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проводився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(0 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разів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rtl="0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53,4%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- 1-3 рази</a:t>
            </a:r>
          </a:p>
          <a:p>
            <a:pPr rtl="0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16,2%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- 4-7 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разів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rtl="0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12,9%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- 8 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разів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більше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rtl="0"/>
            <a:endParaRPr lang="ru-RU" sz="2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rtl="0"/>
            <a:endParaRPr lang="ru-RU" sz="2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82,3% </a:t>
            </a:r>
            <a:r>
              <a:rPr lang="ru-RU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наркоспоживачів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прийняли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участь в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опитуванні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були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затримані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працівником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поліції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хоча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 1 раз через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підозру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зберіганні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(без мети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збуту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вживанні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наркотиків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останні</a:t>
            </a: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 роки</a:t>
            </a:r>
          </a:p>
        </p:txBody>
      </p:sp>
      <p:sp>
        <p:nvSpPr>
          <p:cNvPr id="21" name="Графический объект 19">
            <a:extLst>
              <a:ext uri="{FF2B5EF4-FFF2-40B4-BE49-F238E27FC236}">
                <a16:creationId xmlns:a16="http://schemas.microsoft.com/office/drawing/2014/main" id="{ADED2ED2-D5D8-4799-AA3B-2CD98F011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7059" y="1"/>
            <a:ext cx="10604938" cy="6857999"/>
          </a:xfrm>
          <a:custGeom>
            <a:avLst/>
            <a:gdLst>
              <a:gd name="connsiteX0" fmla="*/ 8623173 w 8623173"/>
              <a:gd name="connsiteY0" fmla="*/ 1435608 h 5138737"/>
              <a:gd name="connsiteX1" fmla="*/ 5890641 w 8623173"/>
              <a:gd name="connsiteY1" fmla="*/ 0 h 5138737"/>
              <a:gd name="connsiteX2" fmla="*/ 0 w 8623173"/>
              <a:gd name="connsiteY2" fmla="*/ 0 h 5138737"/>
              <a:gd name="connsiteX3" fmla="*/ 5300091 w 8623173"/>
              <a:gd name="connsiteY3" fmla="*/ 2752535 h 5138737"/>
              <a:gd name="connsiteX4" fmla="*/ 659797 w 8623173"/>
              <a:gd name="connsiteY4" fmla="*/ 5138738 h 5138737"/>
              <a:gd name="connsiteX5" fmla="*/ 6609683 w 8623173"/>
              <a:gd name="connsiteY5" fmla="*/ 5138738 h 5138737"/>
              <a:gd name="connsiteX6" fmla="*/ 8623173 w 8623173"/>
              <a:gd name="connsiteY6" fmla="*/ 4083177 h 5138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23173" h="5138737">
                <a:moveTo>
                  <a:pt x="8623173" y="1435608"/>
                </a:moveTo>
                <a:lnTo>
                  <a:pt x="5890641" y="0"/>
                </a:lnTo>
                <a:lnTo>
                  <a:pt x="0" y="0"/>
                </a:lnTo>
                <a:lnTo>
                  <a:pt x="5300091" y="2752535"/>
                </a:lnTo>
                <a:lnTo>
                  <a:pt x="659797" y="5138738"/>
                </a:lnTo>
                <a:lnTo>
                  <a:pt x="6609683" y="5138738"/>
                </a:lnTo>
                <a:lnTo>
                  <a:pt x="8623173" y="4083177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8289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818573-4034-4C0B-9940-DC97C948A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Декриміналізація це…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CF039B-30AD-4CBC-9B6D-26B9347AE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dirty="0"/>
              <a:t>Інформаційна кампанія на місцях</a:t>
            </a:r>
          </a:p>
          <a:p>
            <a:pPr lvl="1"/>
            <a:r>
              <a:rPr lang="uk-UA" dirty="0"/>
              <a:t>Робота з </a:t>
            </a:r>
            <a:r>
              <a:rPr lang="uk-UA" dirty="0" err="1"/>
              <a:t>дестигматизації</a:t>
            </a:r>
            <a:r>
              <a:rPr lang="uk-UA" dirty="0"/>
              <a:t> та усуненням шкідливих </a:t>
            </a:r>
            <a:r>
              <a:rPr lang="uk-UA" dirty="0" err="1"/>
              <a:t>наративів</a:t>
            </a:r>
            <a:endParaRPr lang="uk-UA" dirty="0"/>
          </a:p>
          <a:p>
            <a:pPr lvl="1"/>
            <a:r>
              <a:rPr lang="uk-UA" dirty="0"/>
              <a:t>Робота з інформування журналістів та органів місцевої влади</a:t>
            </a:r>
          </a:p>
          <a:p>
            <a:pPr lvl="1"/>
            <a:r>
              <a:rPr lang="uk-UA" dirty="0"/>
              <a:t>Збір та перевірка аналітики - запити на доступ до публічної інформації</a:t>
            </a:r>
          </a:p>
          <a:p>
            <a:pPr lvl="1"/>
            <a:r>
              <a:rPr lang="uk-UA" dirty="0"/>
              <a:t>Участь у прийнятті рішень та обговореннях місцевої влади</a:t>
            </a:r>
          </a:p>
          <a:p>
            <a:r>
              <a:rPr lang="uk-UA" dirty="0"/>
              <a:t>Правовий захист та юридична допомога постраждалим від криміналізації</a:t>
            </a:r>
          </a:p>
          <a:p>
            <a:pPr lvl="1"/>
            <a:r>
              <a:rPr lang="uk-UA" dirty="0"/>
              <a:t>Консультаційні висновки юристів</a:t>
            </a:r>
          </a:p>
          <a:p>
            <a:pPr lvl="1"/>
            <a:r>
              <a:rPr lang="uk-UA" dirty="0"/>
              <a:t>Співпраця з сервісами БПД, </a:t>
            </a:r>
            <a:r>
              <a:rPr lang="en-US" dirty="0"/>
              <a:t>REACT</a:t>
            </a:r>
            <a:r>
              <a:rPr lang="uk-UA" dirty="0"/>
              <a:t> і </a:t>
            </a:r>
            <a:r>
              <a:rPr lang="uk-UA" dirty="0" err="1"/>
              <a:t>тд</a:t>
            </a:r>
            <a:endParaRPr lang="uk-UA" dirty="0"/>
          </a:p>
          <a:p>
            <a:pPr lvl="1"/>
            <a:r>
              <a:rPr lang="uk-UA" dirty="0"/>
              <a:t>Судові процеси на користь спільноти</a:t>
            </a:r>
          </a:p>
          <a:p>
            <a:r>
              <a:rPr lang="uk-UA" dirty="0"/>
              <a:t>Розвиток та скерування до програм лікування та зменшення шкоди</a:t>
            </a:r>
          </a:p>
          <a:p>
            <a:endParaRPr lang="uk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5701327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D12C0E-DB3A-4BBE-9623-CE64FEAF1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Практичне заняття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9508B5-63D0-46A2-BC0F-332CFAF73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2496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uk-UA" dirty="0"/>
              <a:t>Моя особиста інформаційна кампанія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/>
              <a:t>Розширення доступу до правової допомоги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E2D60346-0173-432A-9193-7D3486D38B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23658"/>
              </p:ext>
            </p:extLst>
          </p:nvPr>
        </p:nvGraphicFramePr>
        <p:xfrm>
          <a:off x="1856556" y="3613695"/>
          <a:ext cx="8478888" cy="2193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39444">
                  <a:extLst>
                    <a:ext uri="{9D8B030D-6E8A-4147-A177-3AD203B41FA5}">
                      <a16:colId xmlns:a16="http://schemas.microsoft.com/office/drawing/2014/main" val="2376208729"/>
                    </a:ext>
                  </a:extLst>
                </a:gridCol>
                <a:gridCol w="4239444">
                  <a:extLst>
                    <a:ext uri="{9D8B030D-6E8A-4147-A177-3AD203B41FA5}">
                      <a16:colId xmlns:a16="http://schemas.microsoft.com/office/drawing/2014/main" val="298757238"/>
                    </a:ext>
                  </a:extLst>
                </a:gridCol>
              </a:tblGrid>
              <a:tr h="1096608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Сильні сторони</a:t>
                      </a:r>
                      <a:endParaRPr lang="ru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Слабкі сторони</a:t>
                      </a:r>
                      <a:endParaRPr lang="ru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3205654"/>
                  </a:ext>
                </a:extLst>
              </a:tr>
              <a:tr h="1096608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Можливості</a:t>
                      </a:r>
                      <a:endParaRPr lang="ru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Загрози</a:t>
                      </a:r>
                      <a:endParaRPr lang="ru-U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865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3490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536DAB63-0A80-48AC-AD6A-20111043DAE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9" b="89"/>
          <a:stretch>
            <a:fillRect/>
          </a:stretch>
        </p:blipFill>
        <p:spPr>
          <a:xfrm>
            <a:off x="-1" y="0"/>
            <a:ext cx="12192000" cy="6858000"/>
          </a:xfrm>
        </p:spPr>
      </p:pic>
      <p:sp>
        <p:nvSpPr>
          <p:cNvPr id="21" name="Графический объект 19">
            <a:extLst>
              <a:ext uri="{FF2B5EF4-FFF2-40B4-BE49-F238E27FC236}">
                <a16:creationId xmlns:a16="http://schemas.microsoft.com/office/drawing/2014/main" id="{ADED2ED2-D5D8-4799-AA3B-2CD98F011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7062" y="0"/>
            <a:ext cx="10604938" cy="6857999"/>
          </a:xfrm>
          <a:custGeom>
            <a:avLst/>
            <a:gdLst>
              <a:gd name="connsiteX0" fmla="*/ 8623173 w 8623173"/>
              <a:gd name="connsiteY0" fmla="*/ 1435608 h 5138737"/>
              <a:gd name="connsiteX1" fmla="*/ 5890641 w 8623173"/>
              <a:gd name="connsiteY1" fmla="*/ 0 h 5138737"/>
              <a:gd name="connsiteX2" fmla="*/ 0 w 8623173"/>
              <a:gd name="connsiteY2" fmla="*/ 0 h 5138737"/>
              <a:gd name="connsiteX3" fmla="*/ 5300091 w 8623173"/>
              <a:gd name="connsiteY3" fmla="*/ 2752535 h 5138737"/>
              <a:gd name="connsiteX4" fmla="*/ 659797 w 8623173"/>
              <a:gd name="connsiteY4" fmla="*/ 5138738 h 5138737"/>
              <a:gd name="connsiteX5" fmla="*/ 6609683 w 8623173"/>
              <a:gd name="connsiteY5" fmla="*/ 5138738 h 5138737"/>
              <a:gd name="connsiteX6" fmla="*/ 8623173 w 8623173"/>
              <a:gd name="connsiteY6" fmla="*/ 4083177 h 5138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23173" h="5138737">
                <a:moveTo>
                  <a:pt x="8623173" y="1435608"/>
                </a:moveTo>
                <a:lnTo>
                  <a:pt x="5890641" y="0"/>
                </a:lnTo>
                <a:lnTo>
                  <a:pt x="0" y="0"/>
                </a:lnTo>
                <a:lnTo>
                  <a:pt x="5300091" y="2752535"/>
                </a:lnTo>
                <a:lnTo>
                  <a:pt x="659797" y="5138738"/>
                </a:lnTo>
                <a:lnTo>
                  <a:pt x="6609683" y="5138738"/>
                </a:lnTo>
                <a:lnTo>
                  <a:pt x="8623173" y="4083177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dirty="0"/>
          </a:p>
        </p:txBody>
      </p:sp>
      <p:sp>
        <p:nvSpPr>
          <p:cNvPr id="19" name="Заголовок 18">
            <a:extLst>
              <a:ext uri="{FF2B5EF4-FFF2-40B4-BE49-F238E27FC236}">
                <a16:creationId xmlns:a16="http://schemas.microsoft.com/office/drawing/2014/main" id="{31EBF600-1098-4A50-AF3D-91E026D36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793691" cy="801278"/>
          </a:xfrm>
        </p:spPr>
        <p:txBody>
          <a:bodyPr rtlCol="0"/>
          <a:lstStyle/>
          <a:p>
            <a:pPr rtl="0"/>
            <a:r>
              <a:rPr lang="ru-RU" b="1" dirty="0" err="1"/>
              <a:t>Види</a:t>
            </a:r>
            <a:r>
              <a:rPr lang="ru-RU" b="1" dirty="0"/>
              <a:t> та </a:t>
            </a:r>
            <a:r>
              <a:rPr lang="ru-RU" b="1" dirty="0" err="1"/>
              <a:t>обсяг</a:t>
            </a:r>
            <a:r>
              <a:rPr lang="ru-RU" b="1" dirty="0"/>
              <a:t> </a:t>
            </a:r>
            <a:r>
              <a:rPr lang="ru-RU" b="1" dirty="0" err="1"/>
              <a:t>поліцейських</a:t>
            </a:r>
            <a:r>
              <a:rPr lang="ru-RU" b="1" dirty="0"/>
              <a:t> </a:t>
            </a:r>
            <a:r>
              <a:rPr lang="ru-RU" b="1" dirty="0" err="1"/>
              <a:t>заходів</a:t>
            </a:r>
            <a:endParaRPr lang="ru-RU" b="1" dirty="0"/>
          </a:p>
        </p:txBody>
      </p:sp>
      <p:sp>
        <p:nvSpPr>
          <p:cNvPr id="30" name="Текст 29">
            <a:extLst>
              <a:ext uri="{FF2B5EF4-FFF2-40B4-BE49-F238E27FC236}">
                <a16:creationId xmlns:a16="http://schemas.microsoft.com/office/drawing/2014/main" id="{CFA71AD6-2CA1-4664-ABEF-DBF332EE45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-1" y="1031133"/>
            <a:ext cx="12192000" cy="5535038"/>
          </a:xfrm>
        </p:spPr>
        <p:txBody>
          <a:bodyPr numCol="2" rtlCol="0">
            <a:noAutofit/>
          </a:bodyPr>
          <a:lstStyle/>
          <a:p>
            <a:pPr rtl="0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18,7%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опитаних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мали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досвід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поліцейського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піклування</a:t>
            </a:r>
            <a:b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81,3%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мали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такого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досвіду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rtl="0"/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були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вас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проблеми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законом (штраф,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судимість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тощо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поліцією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затримання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обшук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тощо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через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вживання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та/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зберігання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наркотичних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речовин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rtl="0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65,8%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відповіли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«так» –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мали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проблеми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законом</a:t>
            </a:r>
            <a:b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34,2%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відповіли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</a:p>
          <a:p>
            <a:pPr rtl="0"/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Скільки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разів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останні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 роки вас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затримувала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поліція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через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підозру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зберіганні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вживанні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наркотиків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rtl="0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27,7%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відповіли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були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затримані</a:t>
            </a:r>
            <a:b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25%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- 1 раз</a:t>
            </a:r>
            <a:b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14,9%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- 2 рази</a:t>
            </a:r>
            <a:b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9,5%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- 3 рази</a:t>
            </a:r>
            <a:b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15,5%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- 4-7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разів</a:t>
            </a:r>
            <a:b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7,4%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- 10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разів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більше</a:t>
            </a:r>
            <a:endParaRPr lang="ru-RU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rtl="0"/>
            <a:endParaRPr lang="ru-RU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rtl="0"/>
            <a:endParaRPr lang="ru-RU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rtl="0"/>
            <a:endParaRPr lang="ru-RU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rtl="0"/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Скільки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середньому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часу (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вказується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годинах)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поліція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витрачала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затримання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огляд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обшук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rtl="0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53,3%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близько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години</a:t>
            </a:r>
            <a:b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29,6%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- 2-3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години</a:t>
            </a:r>
            <a:b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9%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- 4-6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години</a:t>
            </a:r>
            <a:b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8,1%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- 7 годин і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більше</a:t>
            </a:r>
            <a:endParaRPr lang="ru-RU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rtl="0"/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Скільки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середньому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працівників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поліції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було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залучено до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затримання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огляду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обшуку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rtl="0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67,3%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- 1-3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працівників</a:t>
            </a:r>
            <a:b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18,1%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- 4-6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працівника</a:t>
            </a:r>
            <a:b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14,6%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- 7 і </a:t>
            </a:r>
            <a:r>
              <a:rPr lang="ru-RU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більше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0318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Рисунок 16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52DFFAF5-9ACA-4C0C-B06A-3B6C83A0F6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0A365D2C-2AF4-4356-BA8C-0913B3190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2477844"/>
            <a:ext cx="3313164" cy="126459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r">
              <a:lnSpc>
                <a:spcPct val="90000"/>
              </a:lnSpc>
            </a:pP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Корупція</a:t>
            </a:r>
            <a:r>
              <a:rPr lang="uk-UA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серед поліції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Текст 20">
            <a:extLst>
              <a:ext uri="{FF2B5EF4-FFF2-40B4-BE49-F238E27FC236}">
                <a16:creationId xmlns:a16="http://schemas.microsoft.com/office/drawing/2014/main" id="{4DB887E2-88ED-403F-BA2A-36081EE10F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55379" y="184825"/>
            <a:ext cx="6634541" cy="644221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700" i="1" dirty="0" err="1">
                <a:solidFill>
                  <a:srgbClr val="FFFFFF"/>
                </a:solidFill>
              </a:rPr>
              <a:t>Чи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доводилось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вам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давати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хабарі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представнику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поліції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для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того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аби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уникнути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кримінальної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відповідальності</a:t>
            </a:r>
            <a:r>
              <a:rPr lang="en-US" sz="1700" i="1" dirty="0">
                <a:solidFill>
                  <a:srgbClr val="FFFFFF"/>
                </a:solidFill>
              </a:rPr>
              <a:t>?</a:t>
            </a:r>
          </a:p>
          <a:p>
            <a:pPr>
              <a:lnSpc>
                <a:spcPct val="90000"/>
              </a:lnSpc>
            </a:pPr>
            <a:r>
              <a:rPr lang="en-US" sz="1700" dirty="0">
                <a:solidFill>
                  <a:srgbClr val="FFFFFF"/>
                </a:solidFill>
              </a:rPr>
              <a:t>69.6% - </a:t>
            </a:r>
            <a:r>
              <a:rPr lang="en-US" sz="1700" dirty="0" err="1">
                <a:solidFill>
                  <a:srgbClr val="FFFFFF"/>
                </a:solidFill>
              </a:rPr>
              <a:t>відповіли</a:t>
            </a:r>
            <a:r>
              <a:rPr lang="en-US" sz="1700" dirty="0">
                <a:solidFill>
                  <a:srgbClr val="FFFFFF"/>
                </a:solidFill>
              </a:rPr>
              <a:t> «</a:t>
            </a:r>
            <a:r>
              <a:rPr lang="en-US" sz="1700" dirty="0" err="1">
                <a:solidFill>
                  <a:srgbClr val="FFFFFF"/>
                </a:solidFill>
              </a:rPr>
              <a:t>так</a:t>
            </a:r>
            <a:r>
              <a:rPr lang="en-US" sz="1700" dirty="0">
                <a:solidFill>
                  <a:srgbClr val="FFFFFF"/>
                </a:solidFill>
              </a:rPr>
              <a:t>», </a:t>
            </a:r>
            <a:r>
              <a:rPr lang="en-US" sz="1700" dirty="0" err="1">
                <a:solidFill>
                  <a:srgbClr val="FFFFFF"/>
                </a:solidFill>
              </a:rPr>
              <a:t>тобто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доводилось</a:t>
            </a:r>
            <a:br>
              <a:rPr lang="uk-UA" sz="1700" dirty="0">
                <a:solidFill>
                  <a:srgbClr val="FFFFFF"/>
                </a:solidFill>
              </a:rPr>
            </a:br>
            <a:r>
              <a:rPr lang="en-US" sz="1700" dirty="0">
                <a:solidFill>
                  <a:srgbClr val="FFFFFF"/>
                </a:solidFill>
              </a:rPr>
              <a:t>30,4% - </a:t>
            </a:r>
            <a:r>
              <a:rPr lang="en-US" sz="1700" dirty="0" err="1">
                <a:solidFill>
                  <a:srgbClr val="FFFFFF"/>
                </a:solidFill>
              </a:rPr>
              <a:t>ні</a:t>
            </a:r>
            <a:endParaRPr lang="en-US" sz="17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700" i="1" dirty="0" err="1">
                <a:solidFill>
                  <a:srgbClr val="FFFFFF"/>
                </a:solidFill>
              </a:rPr>
              <a:t>Скільки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разів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вам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доводилось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давати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хабарі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поліцейському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чи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слідчому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за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останні</a:t>
            </a:r>
            <a:r>
              <a:rPr lang="en-US" sz="1700" i="1" dirty="0">
                <a:solidFill>
                  <a:srgbClr val="FFFFFF"/>
                </a:solidFill>
              </a:rPr>
              <a:t> 3 </a:t>
            </a:r>
            <a:r>
              <a:rPr lang="en-US" sz="1700" i="1" dirty="0" err="1">
                <a:solidFill>
                  <a:srgbClr val="FFFFFF"/>
                </a:solidFill>
              </a:rPr>
              <a:t>роки</a:t>
            </a:r>
            <a:r>
              <a:rPr lang="en-US" sz="1700" i="1" dirty="0">
                <a:solidFill>
                  <a:srgbClr val="FFFFFF"/>
                </a:solidFill>
              </a:rPr>
              <a:t>?</a:t>
            </a:r>
          </a:p>
          <a:p>
            <a:pPr>
              <a:lnSpc>
                <a:spcPct val="90000"/>
              </a:lnSpc>
            </a:pPr>
            <a:r>
              <a:rPr lang="en-US" sz="1700" dirty="0">
                <a:solidFill>
                  <a:srgbClr val="FFFFFF"/>
                </a:solidFill>
              </a:rPr>
              <a:t>26,2% - 0, </a:t>
            </a:r>
            <a:r>
              <a:rPr lang="en-US" sz="1700" dirty="0" err="1">
                <a:solidFill>
                  <a:srgbClr val="FFFFFF"/>
                </a:solidFill>
              </a:rPr>
              <a:t>не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доводилось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за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останні</a:t>
            </a:r>
            <a:r>
              <a:rPr lang="en-US" sz="1700" dirty="0">
                <a:solidFill>
                  <a:srgbClr val="FFFFFF"/>
                </a:solidFill>
              </a:rPr>
              <a:t> 3 </a:t>
            </a:r>
            <a:r>
              <a:rPr lang="en-US" sz="1700" dirty="0" err="1">
                <a:solidFill>
                  <a:srgbClr val="FFFFFF"/>
                </a:solidFill>
              </a:rPr>
              <a:t>роки</a:t>
            </a:r>
            <a:br>
              <a:rPr lang="uk-UA" sz="1700" dirty="0">
                <a:solidFill>
                  <a:srgbClr val="FFFFFF"/>
                </a:solidFill>
              </a:rPr>
            </a:br>
            <a:r>
              <a:rPr lang="en-US" sz="1700" dirty="0">
                <a:solidFill>
                  <a:srgbClr val="FFFFFF"/>
                </a:solidFill>
              </a:rPr>
              <a:t>40,8% - 1 </a:t>
            </a:r>
            <a:r>
              <a:rPr lang="en-US" sz="1700" dirty="0" err="1">
                <a:solidFill>
                  <a:srgbClr val="FFFFFF"/>
                </a:solidFill>
              </a:rPr>
              <a:t>раз</a:t>
            </a:r>
            <a:br>
              <a:rPr lang="uk-UA" sz="1700" dirty="0">
                <a:solidFill>
                  <a:srgbClr val="FFFFFF"/>
                </a:solidFill>
              </a:rPr>
            </a:br>
            <a:r>
              <a:rPr lang="en-US" sz="1700" dirty="0">
                <a:solidFill>
                  <a:srgbClr val="FFFFFF"/>
                </a:solidFill>
              </a:rPr>
              <a:t>17,5% - 2-3 </a:t>
            </a:r>
            <a:r>
              <a:rPr lang="en-US" sz="1700" dirty="0" err="1">
                <a:solidFill>
                  <a:srgbClr val="FFFFFF"/>
                </a:solidFill>
              </a:rPr>
              <a:t>рази</a:t>
            </a:r>
            <a:br>
              <a:rPr lang="uk-UA" sz="1700" dirty="0">
                <a:solidFill>
                  <a:srgbClr val="FFFFFF"/>
                </a:solidFill>
              </a:rPr>
            </a:br>
            <a:r>
              <a:rPr lang="en-US" sz="1700" dirty="0">
                <a:solidFill>
                  <a:srgbClr val="FFFFFF"/>
                </a:solidFill>
              </a:rPr>
              <a:t>9,7% - 4-6 </a:t>
            </a:r>
            <a:r>
              <a:rPr lang="en-US" sz="1700" dirty="0" err="1">
                <a:solidFill>
                  <a:srgbClr val="FFFFFF"/>
                </a:solidFill>
              </a:rPr>
              <a:t>разів</a:t>
            </a:r>
            <a:br>
              <a:rPr lang="uk-UA" sz="1700" dirty="0">
                <a:solidFill>
                  <a:srgbClr val="FFFFFF"/>
                </a:solidFill>
              </a:rPr>
            </a:br>
            <a:r>
              <a:rPr lang="en-US" sz="1700" dirty="0">
                <a:solidFill>
                  <a:srgbClr val="FFFFFF"/>
                </a:solidFill>
              </a:rPr>
              <a:t>5,8% - 7 і </a:t>
            </a:r>
            <a:r>
              <a:rPr lang="en-US" sz="1700" dirty="0" err="1">
                <a:solidFill>
                  <a:srgbClr val="FFFFFF"/>
                </a:solidFill>
              </a:rPr>
              <a:t>більше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разів</a:t>
            </a:r>
            <a:endParaRPr lang="en-US" sz="17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700" i="1" dirty="0" err="1">
                <a:solidFill>
                  <a:srgbClr val="FFFFFF"/>
                </a:solidFill>
              </a:rPr>
              <a:t>Скільки</a:t>
            </a:r>
            <a:r>
              <a:rPr lang="en-US" sz="1700" i="1" dirty="0">
                <a:solidFill>
                  <a:srgbClr val="FFFFFF"/>
                </a:solidFill>
              </a:rPr>
              <a:t> в </a:t>
            </a:r>
            <a:r>
              <a:rPr lang="en-US" sz="1700" i="1" dirty="0" err="1">
                <a:solidFill>
                  <a:srgbClr val="FFFFFF"/>
                </a:solidFill>
              </a:rPr>
              <a:t>середньому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складала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сума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хабару</a:t>
            </a:r>
            <a:r>
              <a:rPr lang="en-US" sz="1700" i="1" dirty="0">
                <a:solidFill>
                  <a:srgbClr val="FFFFFF"/>
                </a:solidFill>
              </a:rPr>
              <a:t>, </a:t>
            </a:r>
            <a:r>
              <a:rPr lang="en-US" sz="1700" i="1" dirty="0" err="1">
                <a:solidFill>
                  <a:srgbClr val="FFFFFF"/>
                </a:solidFill>
              </a:rPr>
              <a:t>який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вам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доводилось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давати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працівникам</a:t>
            </a:r>
            <a:r>
              <a:rPr lang="en-US" sz="1700" i="1" dirty="0">
                <a:solidFill>
                  <a:srgbClr val="FFFFFF"/>
                </a:solidFill>
              </a:rPr>
              <a:t> </a:t>
            </a:r>
            <a:r>
              <a:rPr lang="en-US" sz="1700" i="1" dirty="0" err="1">
                <a:solidFill>
                  <a:srgbClr val="FFFFFF"/>
                </a:solidFill>
              </a:rPr>
              <a:t>поліції</a:t>
            </a:r>
            <a:r>
              <a:rPr lang="en-US" sz="1700" i="1" dirty="0">
                <a:solidFill>
                  <a:srgbClr val="FFFFFF"/>
                </a:solidFill>
              </a:rPr>
              <a:t>?</a:t>
            </a:r>
          </a:p>
          <a:p>
            <a:pPr>
              <a:lnSpc>
                <a:spcPct val="90000"/>
              </a:lnSpc>
            </a:pPr>
            <a:r>
              <a:rPr lang="en-US" sz="1700" dirty="0" err="1">
                <a:solidFill>
                  <a:srgbClr val="FFFFFF"/>
                </a:solidFill>
              </a:rPr>
              <a:t>Серед</a:t>
            </a:r>
            <a:r>
              <a:rPr lang="en-US" sz="1700" dirty="0">
                <a:solidFill>
                  <a:srgbClr val="FFFFFF"/>
                </a:solidFill>
              </a:rPr>
              <a:t> 15,7% </a:t>
            </a:r>
            <a:r>
              <a:rPr lang="en-US" sz="1700" dirty="0" err="1">
                <a:solidFill>
                  <a:srgbClr val="FFFFFF"/>
                </a:solidFill>
              </a:rPr>
              <a:t>опитаних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сума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складала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до</a:t>
            </a:r>
            <a:r>
              <a:rPr lang="en-US" sz="1700" dirty="0">
                <a:solidFill>
                  <a:srgbClr val="FFFFFF"/>
                </a:solidFill>
              </a:rPr>
              <a:t> 500 </a:t>
            </a:r>
            <a:r>
              <a:rPr lang="en-US" sz="1700" dirty="0" err="1">
                <a:solidFill>
                  <a:srgbClr val="FFFFFF"/>
                </a:solidFill>
              </a:rPr>
              <a:t>грн</a:t>
            </a:r>
            <a:br>
              <a:rPr lang="uk-UA" sz="1700" dirty="0">
                <a:solidFill>
                  <a:srgbClr val="FFFFFF"/>
                </a:solidFill>
              </a:rPr>
            </a:br>
            <a:r>
              <a:rPr lang="en-US" sz="1700" dirty="0" err="1">
                <a:solidFill>
                  <a:srgbClr val="FFFFFF"/>
                </a:solidFill>
              </a:rPr>
              <a:t>Серед</a:t>
            </a:r>
            <a:r>
              <a:rPr lang="en-US" sz="1700" dirty="0">
                <a:solidFill>
                  <a:srgbClr val="FFFFFF"/>
                </a:solidFill>
              </a:rPr>
              <a:t> 35,5% </a:t>
            </a:r>
            <a:r>
              <a:rPr lang="en-US" sz="1700" dirty="0" err="1">
                <a:solidFill>
                  <a:srgbClr val="FFFFFF"/>
                </a:solidFill>
              </a:rPr>
              <a:t>опитаних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сума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склала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від</a:t>
            </a:r>
            <a:r>
              <a:rPr lang="en-US" sz="1700" dirty="0">
                <a:solidFill>
                  <a:srgbClr val="FFFFFF"/>
                </a:solidFill>
              </a:rPr>
              <a:t> 500 </a:t>
            </a:r>
            <a:r>
              <a:rPr lang="en-US" sz="1700" dirty="0" err="1">
                <a:solidFill>
                  <a:srgbClr val="FFFFFF"/>
                </a:solidFill>
              </a:rPr>
              <a:t>грн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до</a:t>
            </a:r>
            <a:r>
              <a:rPr lang="en-US" sz="1700" dirty="0">
                <a:solidFill>
                  <a:srgbClr val="FFFFFF"/>
                </a:solidFill>
              </a:rPr>
              <a:t> 5000 </a:t>
            </a:r>
            <a:r>
              <a:rPr lang="en-US" sz="1700" dirty="0" err="1">
                <a:solidFill>
                  <a:srgbClr val="FFFFFF"/>
                </a:solidFill>
              </a:rPr>
              <a:t>грн</a:t>
            </a:r>
            <a:br>
              <a:rPr lang="uk-UA" sz="1700" dirty="0">
                <a:solidFill>
                  <a:srgbClr val="FFFFFF"/>
                </a:solidFill>
              </a:rPr>
            </a:br>
            <a:r>
              <a:rPr lang="en-US" sz="1700" dirty="0" err="1">
                <a:solidFill>
                  <a:srgbClr val="FFFFFF"/>
                </a:solidFill>
              </a:rPr>
              <a:t>Серед</a:t>
            </a:r>
            <a:r>
              <a:rPr lang="en-US" sz="1700" dirty="0">
                <a:solidFill>
                  <a:srgbClr val="FFFFFF"/>
                </a:solidFill>
              </a:rPr>
              <a:t> 14,5% </a:t>
            </a:r>
            <a:r>
              <a:rPr lang="en-US" sz="1700" dirty="0" err="1">
                <a:solidFill>
                  <a:srgbClr val="FFFFFF"/>
                </a:solidFill>
              </a:rPr>
              <a:t>опитаних</a:t>
            </a:r>
            <a:r>
              <a:rPr lang="en-US" sz="1700" dirty="0">
                <a:solidFill>
                  <a:srgbClr val="FFFFFF"/>
                </a:solidFill>
              </a:rPr>
              <a:t> – </a:t>
            </a:r>
            <a:r>
              <a:rPr lang="en-US" sz="1700" dirty="0" err="1">
                <a:solidFill>
                  <a:srgbClr val="FFFFFF"/>
                </a:solidFill>
              </a:rPr>
              <a:t>від</a:t>
            </a:r>
            <a:r>
              <a:rPr lang="en-US" sz="1700" dirty="0">
                <a:solidFill>
                  <a:srgbClr val="FFFFFF"/>
                </a:solidFill>
              </a:rPr>
              <a:t> 5000 </a:t>
            </a:r>
            <a:r>
              <a:rPr lang="en-US" sz="1700" dirty="0" err="1">
                <a:solidFill>
                  <a:srgbClr val="FFFFFF"/>
                </a:solidFill>
              </a:rPr>
              <a:t>до</a:t>
            </a:r>
            <a:r>
              <a:rPr lang="en-US" sz="1700" dirty="0">
                <a:solidFill>
                  <a:srgbClr val="FFFFFF"/>
                </a:solidFill>
              </a:rPr>
              <a:t> 10 000 </a:t>
            </a:r>
            <a:r>
              <a:rPr lang="en-US" sz="1700" dirty="0" err="1">
                <a:solidFill>
                  <a:srgbClr val="FFFFFF"/>
                </a:solidFill>
              </a:rPr>
              <a:t>грн</a:t>
            </a:r>
            <a:br>
              <a:rPr lang="uk-UA" sz="1700" dirty="0">
                <a:solidFill>
                  <a:srgbClr val="FFFFFF"/>
                </a:solidFill>
              </a:rPr>
            </a:br>
            <a:r>
              <a:rPr lang="en-US" sz="1700" dirty="0" err="1">
                <a:solidFill>
                  <a:srgbClr val="FFFFFF"/>
                </a:solidFill>
              </a:rPr>
              <a:t>Серед</a:t>
            </a:r>
            <a:r>
              <a:rPr lang="en-US" sz="1700" dirty="0">
                <a:solidFill>
                  <a:srgbClr val="FFFFFF"/>
                </a:solidFill>
              </a:rPr>
              <a:t> 17% </a:t>
            </a:r>
            <a:r>
              <a:rPr lang="uk-UA" sz="1700" dirty="0">
                <a:solidFill>
                  <a:srgbClr val="FFFFFF"/>
                </a:solidFill>
              </a:rPr>
              <a:t>- в</a:t>
            </a:r>
            <a:r>
              <a:rPr lang="en-US" sz="1700" dirty="0" err="1">
                <a:solidFill>
                  <a:srgbClr val="FFFFFF"/>
                </a:solidFill>
              </a:rPr>
              <a:t>ід</a:t>
            </a:r>
            <a:r>
              <a:rPr lang="en-US" sz="1700" dirty="0">
                <a:solidFill>
                  <a:srgbClr val="FFFFFF"/>
                </a:solidFill>
              </a:rPr>
              <a:t> 10 000 </a:t>
            </a:r>
            <a:r>
              <a:rPr lang="en-US" sz="1700" dirty="0" err="1">
                <a:solidFill>
                  <a:srgbClr val="FFFFFF"/>
                </a:solidFill>
              </a:rPr>
              <a:t>до</a:t>
            </a:r>
            <a:r>
              <a:rPr lang="en-US" sz="1700" dirty="0">
                <a:solidFill>
                  <a:srgbClr val="FFFFFF"/>
                </a:solidFill>
              </a:rPr>
              <a:t> 25 000 </a:t>
            </a:r>
            <a:r>
              <a:rPr lang="en-US" sz="1700" dirty="0" err="1">
                <a:solidFill>
                  <a:srgbClr val="FFFFFF"/>
                </a:solidFill>
              </a:rPr>
              <a:t>грн</a:t>
            </a:r>
            <a:br>
              <a:rPr lang="uk-UA" sz="1700" dirty="0">
                <a:solidFill>
                  <a:srgbClr val="FFFFFF"/>
                </a:solidFill>
              </a:rPr>
            </a:br>
            <a:r>
              <a:rPr lang="en-US" sz="1700" dirty="0">
                <a:solidFill>
                  <a:srgbClr val="FFFFFF"/>
                </a:solidFill>
              </a:rPr>
              <a:t>21,3% </a:t>
            </a:r>
            <a:r>
              <a:rPr lang="en-US" sz="1700" dirty="0" err="1">
                <a:solidFill>
                  <a:srgbClr val="FFFFFF"/>
                </a:solidFill>
              </a:rPr>
              <a:t>давали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хабар</a:t>
            </a:r>
            <a:r>
              <a:rPr lang="en-US" sz="1700" dirty="0">
                <a:solidFill>
                  <a:srgbClr val="FFFFFF"/>
                </a:solidFill>
              </a:rPr>
              <a:t> у </a:t>
            </a:r>
            <a:r>
              <a:rPr lang="en-US" sz="1700" dirty="0" err="1">
                <a:solidFill>
                  <a:srgbClr val="FFFFFF"/>
                </a:solidFill>
              </a:rPr>
              <a:t>сумі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більше</a:t>
            </a:r>
            <a:r>
              <a:rPr lang="en-US" sz="1700" dirty="0">
                <a:solidFill>
                  <a:srgbClr val="FFFFFF"/>
                </a:solidFill>
              </a:rPr>
              <a:t> </a:t>
            </a:r>
            <a:r>
              <a:rPr lang="en-US" sz="1700" dirty="0" err="1">
                <a:solidFill>
                  <a:srgbClr val="FFFFFF"/>
                </a:solidFill>
              </a:rPr>
              <a:t>ніж</a:t>
            </a:r>
            <a:r>
              <a:rPr lang="en-US" sz="1700" dirty="0">
                <a:solidFill>
                  <a:srgbClr val="FFFFFF"/>
                </a:solidFill>
              </a:rPr>
              <a:t> 25 000 </a:t>
            </a:r>
            <a:r>
              <a:rPr lang="en-US" sz="1700" dirty="0" err="1">
                <a:solidFill>
                  <a:srgbClr val="FFFFFF"/>
                </a:solidFill>
              </a:rPr>
              <a:t>грн</a:t>
            </a:r>
            <a:endParaRPr lang="uk-UA" sz="17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1700" b="1" u="sng" dirty="0" err="1">
                <a:solidFill>
                  <a:srgbClr val="FFFFFF"/>
                </a:solidFill>
              </a:rPr>
              <a:t>Мінімальна</a:t>
            </a:r>
            <a:r>
              <a:rPr lang="ru-RU" sz="1700" b="1" u="sng" dirty="0">
                <a:solidFill>
                  <a:srgbClr val="FFFFFF"/>
                </a:solidFill>
              </a:rPr>
              <a:t> сума </a:t>
            </a:r>
            <a:r>
              <a:rPr lang="ru-RU" sz="1700" b="1" u="sng" dirty="0" err="1">
                <a:solidFill>
                  <a:srgbClr val="FFFFFF"/>
                </a:solidFill>
              </a:rPr>
              <a:t>хабаря</a:t>
            </a:r>
            <a:r>
              <a:rPr lang="ru-RU" sz="1700" b="1" u="sng" dirty="0">
                <a:solidFill>
                  <a:srgbClr val="FFFFFF"/>
                </a:solidFill>
              </a:rPr>
              <a:t> – 35 </a:t>
            </a:r>
            <a:r>
              <a:rPr lang="ru-RU" sz="1700" b="1" u="sng" dirty="0" err="1">
                <a:solidFill>
                  <a:srgbClr val="FFFFFF"/>
                </a:solidFill>
              </a:rPr>
              <a:t>грн</a:t>
            </a:r>
            <a:endParaRPr lang="ru-RU" sz="1700" b="1" u="sng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1700" b="1" u="sng" dirty="0">
                <a:solidFill>
                  <a:srgbClr val="FFFFFF"/>
                </a:solidFill>
              </a:rPr>
              <a:t>Максимальна сума 15 000$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582B0D-375F-4496-8766-5E04CF026DB1}"/>
              </a:ext>
            </a:extLst>
          </p:cNvPr>
          <p:cNvSpPr txBox="1"/>
          <p:nvPr/>
        </p:nvSpPr>
        <p:spPr>
          <a:xfrm>
            <a:off x="1001431" y="3742440"/>
            <a:ext cx="3751868" cy="9925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500" b="1" dirty="0">
                <a:solidFill>
                  <a:srgbClr val="FFFFFF"/>
                </a:solidFill>
              </a:rPr>
              <a:t>12 786</a:t>
            </a:r>
            <a:r>
              <a:rPr lang="uk-UA" sz="2500" b="1" dirty="0">
                <a:solidFill>
                  <a:srgbClr val="FFFFFF"/>
                </a:solidFill>
              </a:rPr>
              <a:t>,00</a:t>
            </a:r>
            <a:r>
              <a:rPr lang="en-US" sz="2500" b="1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грн</a:t>
            </a:r>
            <a:endParaRPr lang="uk-UA" sz="2000" dirty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uk-UA" sz="2000" dirty="0">
                <a:solidFill>
                  <a:srgbClr val="FFFFFF"/>
                </a:solidFill>
              </a:rPr>
              <a:t>Середня сума одного хабаря поліцейському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1378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стена, внутренний, человек, рабочий стол&#10;&#10;Автоматически созданное описание">
            <a:extLst>
              <a:ext uri="{FF2B5EF4-FFF2-40B4-BE49-F238E27FC236}">
                <a16:creationId xmlns:a16="http://schemas.microsoft.com/office/drawing/2014/main" id="{E289F18E-E96B-4D98-A3D3-88CD1BB164F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/>
      </p:pic>
      <p:sp>
        <p:nvSpPr>
          <p:cNvPr id="19" name="Заголовок 18">
            <a:extLst>
              <a:ext uri="{FF2B5EF4-FFF2-40B4-BE49-F238E27FC236}">
                <a16:creationId xmlns:a16="http://schemas.microsoft.com/office/drawing/2014/main" id="{31EBF600-1098-4A50-AF3D-91E026D36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793691" cy="801278"/>
          </a:xfrm>
        </p:spPr>
        <p:txBody>
          <a:bodyPr rtlCol="0"/>
          <a:lstStyle/>
          <a:p>
            <a:pPr rtl="0"/>
            <a:r>
              <a:rPr lang="ru-RU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Взаємодія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органами </a:t>
            </a:r>
            <a:r>
              <a:rPr lang="ru-RU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судочинства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Текст 29">
            <a:extLst>
              <a:ext uri="{FF2B5EF4-FFF2-40B4-BE49-F238E27FC236}">
                <a16:creationId xmlns:a16="http://schemas.microsoft.com/office/drawing/2014/main" id="{CFA71AD6-2CA1-4664-ABEF-DBF332EE45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70723" y="904973"/>
            <a:ext cx="7838530" cy="5816502"/>
          </a:xfrm>
        </p:spPr>
        <p:txBody>
          <a:bodyPr numCol="2" rtlCol="0">
            <a:noAutofit/>
          </a:bodyPr>
          <a:lstStyle/>
          <a:p>
            <a:pPr rtl="0"/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проводились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щодо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вашого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незаконного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зберігання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наркотичних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речовин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без мети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збуту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слідство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досудові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розслідування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судові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засідання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rtl="0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45,3%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відповіли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«так»</a:t>
            </a:r>
            <a:b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54,7%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відповіли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 rtl="0"/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Скільки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днів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місяців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середньому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тривало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слідство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досудове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розслідування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тощо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rtl="0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3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місяців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42,1%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опитаних</a:t>
            </a:r>
            <a:b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3-6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місяців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20,3%</a:t>
            </a:r>
            <a:b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1 року – 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14%</a:t>
            </a:r>
            <a:b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року – 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23,6%</a:t>
            </a:r>
          </a:p>
          <a:p>
            <a:pPr rtl="0"/>
            <a:endParaRPr lang="ru-RU" sz="18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rtl="0"/>
            <a:endParaRPr lang="ru-RU" sz="18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rtl="0"/>
            <a:endParaRPr lang="ru-RU" sz="18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rtl="0"/>
            <a:endParaRPr lang="ru-RU" sz="18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rtl="0"/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покарання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вам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присуджував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суд?</a:t>
            </a:r>
          </a:p>
          <a:p>
            <a:pPr rtl="0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Штраф – 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54,9% </a:t>
            </a:r>
            <a:b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волі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28,6% </a:t>
            </a:r>
            <a:b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Позбавлення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волі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27,5% </a:t>
            </a:r>
            <a:b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Арешт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23,1% </a:t>
            </a:r>
            <a:b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Громадські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виправні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8,8% </a:t>
            </a:r>
            <a:b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Конфіскація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майна – 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6,6% </a:t>
            </a:r>
            <a:b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12,1%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2D583E7-034B-4949-8B1B-89B6E90E1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3862" y="6356350"/>
            <a:ext cx="2743200" cy="365125"/>
          </a:xfrm>
        </p:spPr>
        <p:txBody>
          <a:bodyPr rtlCol="0"/>
          <a:lstStyle/>
          <a:p>
            <a:pPr rtl="0"/>
            <a:fld id="{7A9E80BB-C0DF-4F1B-8821-E3FD53412EFF}" type="slidenum">
              <a:rPr lang="ru-RU" smtClean="0"/>
              <a:pPr rtl="0"/>
              <a:t>6</a:t>
            </a:fld>
            <a:endParaRPr lang="ru-RU" dirty="0"/>
          </a:p>
        </p:txBody>
      </p:sp>
      <p:sp>
        <p:nvSpPr>
          <p:cNvPr id="21" name="Графический объект 19">
            <a:extLst>
              <a:ext uri="{FF2B5EF4-FFF2-40B4-BE49-F238E27FC236}">
                <a16:creationId xmlns:a16="http://schemas.microsoft.com/office/drawing/2014/main" id="{ADED2ED2-D5D8-4799-AA3B-2CD98F011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43860" y="0"/>
            <a:ext cx="5348140" cy="6857999"/>
          </a:xfrm>
          <a:custGeom>
            <a:avLst/>
            <a:gdLst>
              <a:gd name="connsiteX0" fmla="*/ 8623173 w 8623173"/>
              <a:gd name="connsiteY0" fmla="*/ 1435608 h 5138737"/>
              <a:gd name="connsiteX1" fmla="*/ 5890641 w 8623173"/>
              <a:gd name="connsiteY1" fmla="*/ 0 h 5138737"/>
              <a:gd name="connsiteX2" fmla="*/ 0 w 8623173"/>
              <a:gd name="connsiteY2" fmla="*/ 0 h 5138737"/>
              <a:gd name="connsiteX3" fmla="*/ 5300091 w 8623173"/>
              <a:gd name="connsiteY3" fmla="*/ 2752535 h 5138737"/>
              <a:gd name="connsiteX4" fmla="*/ 659797 w 8623173"/>
              <a:gd name="connsiteY4" fmla="*/ 5138738 h 5138737"/>
              <a:gd name="connsiteX5" fmla="*/ 6609683 w 8623173"/>
              <a:gd name="connsiteY5" fmla="*/ 5138738 h 5138737"/>
              <a:gd name="connsiteX6" fmla="*/ 8623173 w 8623173"/>
              <a:gd name="connsiteY6" fmla="*/ 4083177 h 5138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23173" h="5138737">
                <a:moveTo>
                  <a:pt x="8623173" y="1435608"/>
                </a:moveTo>
                <a:lnTo>
                  <a:pt x="5890641" y="0"/>
                </a:lnTo>
                <a:lnTo>
                  <a:pt x="0" y="0"/>
                </a:lnTo>
                <a:lnTo>
                  <a:pt x="5300091" y="2752535"/>
                </a:lnTo>
                <a:lnTo>
                  <a:pt x="659797" y="5138738"/>
                </a:lnTo>
                <a:lnTo>
                  <a:pt x="6609683" y="5138738"/>
                </a:lnTo>
                <a:lnTo>
                  <a:pt x="8623173" y="40831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/>
          </a:p>
        </p:txBody>
      </p:sp>
      <p:sp>
        <p:nvSpPr>
          <p:cNvPr id="12" name="Графический объект 19">
            <a:extLst>
              <a:ext uri="{FF2B5EF4-FFF2-40B4-BE49-F238E27FC236}">
                <a16:creationId xmlns:a16="http://schemas.microsoft.com/office/drawing/2014/main" id="{776A06F2-0F6B-4644-9901-393EEFE0D2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1"/>
            <a:ext cx="6768446" cy="6857999"/>
          </a:xfrm>
          <a:custGeom>
            <a:avLst/>
            <a:gdLst>
              <a:gd name="connsiteX0" fmla="*/ 8623173 w 8623173"/>
              <a:gd name="connsiteY0" fmla="*/ 1435608 h 5138737"/>
              <a:gd name="connsiteX1" fmla="*/ 5890641 w 8623173"/>
              <a:gd name="connsiteY1" fmla="*/ 0 h 5138737"/>
              <a:gd name="connsiteX2" fmla="*/ 0 w 8623173"/>
              <a:gd name="connsiteY2" fmla="*/ 0 h 5138737"/>
              <a:gd name="connsiteX3" fmla="*/ 5300091 w 8623173"/>
              <a:gd name="connsiteY3" fmla="*/ 2752535 h 5138737"/>
              <a:gd name="connsiteX4" fmla="*/ 659797 w 8623173"/>
              <a:gd name="connsiteY4" fmla="*/ 5138738 h 5138737"/>
              <a:gd name="connsiteX5" fmla="*/ 6609683 w 8623173"/>
              <a:gd name="connsiteY5" fmla="*/ 5138738 h 5138737"/>
              <a:gd name="connsiteX6" fmla="*/ 8623173 w 8623173"/>
              <a:gd name="connsiteY6" fmla="*/ 4083177 h 5138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23173" h="5138737">
                <a:moveTo>
                  <a:pt x="8623173" y="1435608"/>
                </a:moveTo>
                <a:lnTo>
                  <a:pt x="5890641" y="0"/>
                </a:lnTo>
                <a:lnTo>
                  <a:pt x="0" y="0"/>
                </a:lnTo>
                <a:lnTo>
                  <a:pt x="5300091" y="2752535"/>
                </a:lnTo>
                <a:lnTo>
                  <a:pt x="659797" y="5138738"/>
                </a:lnTo>
                <a:lnTo>
                  <a:pt x="6609683" y="5138738"/>
                </a:lnTo>
                <a:lnTo>
                  <a:pt x="8623173" y="40831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349136-25AE-4ED7-99E7-95CF9994F047}"/>
              </a:ext>
            </a:extLst>
          </p:cNvPr>
          <p:cNvSpPr txBox="1"/>
          <p:nvPr/>
        </p:nvSpPr>
        <p:spPr>
          <a:xfrm>
            <a:off x="582747" y="2662773"/>
            <a:ext cx="305114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середня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кількість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судових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засідань</a:t>
            </a:r>
            <a:r>
              <a:rPr lang="uk-UA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4661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стена, внутренний, человек, рабочий стол&#10;&#10;Автоматически созданное описание">
            <a:extLst>
              <a:ext uri="{FF2B5EF4-FFF2-40B4-BE49-F238E27FC236}">
                <a16:creationId xmlns:a16="http://schemas.microsoft.com/office/drawing/2014/main" id="{E289F18E-E96B-4D98-A3D3-88CD1BB164F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/>
      </p:pic>
      <p:sp>
        <p:nvSpPr>
          <p:cNvPr id="19" name="Заголовок 18">
            <a:extLst>
              <a:ext uri="{FF2B5EF4-FFF2-40B4-BE49-F238E27FC236}">
                <a16:creationId xmlns:a16="http://schemas.microsoft.com/office/drawing/2014/main" id="{31EBF600-1098-4A50-AF3D-91E026D36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793691" cy="801278"/>
          </a:xfrm>
        </p:spPr>
        <p:txBody>
          <a:bodyPr rtlCol="0"/>
          <a:lstStyle/>
          <a:p>
            <a:pPr rtl="0"/>
            <a:r>
              <a:rPr lang="ru-RU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Взаємодія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органами </a:t>
            </a:r>
            <a:r>
              <a:rPr lang="ru-RU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судочинства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Текст 29">
            <a:extLst>
              <a:ext uri="{FF2B5EF4-FFF2-40B4-BE49-F238E27FC236}">
                <a16:creationId xmlns:a16="http://schemas.microsoft.com/office/drawing/2014/main" id="{CFA71AD6-2CA1-4664-ABEF-DBF332EE45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09307" y="904973"/>
            <a:ext cx="7899946" cy="5627907"/>
          </a:xfrm>
        </p:spPr>
        <p:txBody>
          <a:bodyPr numCol="2" rtlCol="0">
            <a:noAutofit/>
          </a:bodyPr>
          <a:lstStyle/>
          <a:p>
            <a:pPr rtl="0"/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призначали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вам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попереднє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ув'язнення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ІТТ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СІЗО?</a:t>
            </a:r>
          </a:p>
          <a:p>
            <a:pPr rtl="0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33,1% 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«так», 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66,9% 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«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 rtl="0"/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Який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термін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днів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попереднього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ув'язнення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(ІТТ/СІЗО)?</a:t>
            </a:r>
          </a:p>
          <a:p>
            <a:pPr rtl="0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місяця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35,5% </a:t>
            </a:r>
            <a:b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6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місяців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19,5% </a:t>
            </a:r>
            <a:b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6-12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місяців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45%</a:t>
            </a:r>
          </a:p>
          <a:p>
            <a:pPr rtl="0"/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вас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судові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пов'язані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звинуваченнями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незаконному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зберіганні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наркотиків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(ст. 44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КУпАП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ст. 309 ККУ)</a:t>
            </a:r>
          </a:p>
          <a:p>
            <a:pPr rtl="0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38,5% 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так, 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61,5%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rtl="0"/>
            <a:endParaRPr lang="ru-RU" sz="18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rtl="0"/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Скільки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середньому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вас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було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судових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останні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 роки,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пов'язаних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звинуваченнями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незаконному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зберігання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наркотиків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(ст. 44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КУпАП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ст. 309 ККУ)? </a:t>
            </a:r>
          </a:p>
          <a:p>
            <a:pPr rtl="0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40,3%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зазначили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них не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судових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rtl="0"/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59,7%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зазначили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були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2D583E7-034B-4949-8B1B-89B6E90E1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3862" y="6356350"/>
            <a:ext cx="2743200" cy="365125"/>
          </a:xfrm>
        </p:spPr>
        <p:txBody>
          <a:bodyPr rtlCol="0"/>
          <a:lstStyle/>
          <a:p>
            <a:pPr rtl="0"/>
            <a:fld id="{7A9E80BB-C0DF-4F1B-8821-E3FD53412EFF}" type="slidenum">
              <a:rPr lang="ru-RU" smtClean="0"/>
              <a:pPr rtl="0"/>
              <a:t>7</a:t>
            </a:fld>
            <a:endParaRPr lang="ru-RU" dirty="0"/>
          </a:p>
        </p:txBody>
      </p:sp>
      <p:sp>
        <p:nvSpPr>
          <p:cNvPr id="21" name="Графический объект 19">
            <a:extLst>
              <a:ext uri="{FF2B5EF4-FFF2-40B4-BE49-F238E27FC236}">
                <a16:creationId xmlns:a16="http://schemas.microsoft.com/office/drawing/2014/main" id="{ADED2ED2-D5D8-4799-AA3B-2CD98F011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43860" y="0"/>
            <a:ext cx="5348140" cy="6857999"/>
          </a:xfrm>
          <a:custGeom>
            <a:avLst/>
            <a:gdLst>
              <a:gd name="connsiteX0" fmla="*/ 8623173 w 8623173"/>
              <a:gd name="connsiteY0" fmla="*/ 1435608 h 5138737"/>
              <a:gd name="connsiteX1" fmla="*/ 5890641 w 8623173"/>
              <a:gd name="connsiteY1" fmla="*/ 0 h 5138737"/>
              <a:gd name="connsiteX2" fmla="*/ 0 w 8623173"/>
              <a:gd name="connsiteY2" fmla="*/ 0 h 5138737"/>
              <a:gd name="connsiteX3" fmla="*/ 5300091 w 8623173"/>
              <a:gd name="connsiteY3" fmla="*/ 2752535 h 5138737"/>
              <a:gd name="connsiteX4" fmla="*/ 659797 w 8623173"/>
              <a:gd name="connsiteY4" fmla="*/ 5138738 h 5138737"/>
              <a:gd name="connsiteX5" fmla="*/ 6609683 w 8623173"/>
              <a:gd name="connsiteY5" fmla="*/ 5138738 h 5138737"/>
              <a:gd name="connsiteX6" fmla="*/ 8623173 w 8623173"/>
              <a:gd name="connsiteY6" fmla="*/ 4083177 h 5138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23173" h="5138737">
                <a:moveTo>
                  <a:pt x="8623173" y="1435608"/>
                </a:moveTo>
                <a:lnTo>
                  <a:pt x="5890641" y="0"/>
                </a:lnTo>
                <a:lnTo>
                  <a:pt x="0" y="0"/>
                </a:lnTo>
                <a:lnTo>
                  <a:pt x="5300091" y="2752535"/>
                </a:lnTo>
                <a:lnTo>
                  <a:pt x="659797" y="5138738"/>
                </a:lnTo>
                <a:lnTo>
                  <a:pt x="6609683" y="5138738"/>
                </a:lnTo>
                <a:lnTo>
                  <a:pt x="8623173" y="40831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/>
          </a:p>
        </p:txBody>
      </p:sp>
      <p:sp>
        <p:nvSpPr>
          <p:cNvPr id="12" name="Графический объект 19">
            <a:extLst>
              <a:ext uri="{FF2B5EF4-FFF2-40B4-BE49-F238E27FC236}">
                <a16:creationId xmlns:a16="http://schemas.microsoft.com/office/drawing/2014/main" id="{776A06F2-0F6B-4644-9901-393EEFE0D2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1"/>
            <a:ext cx="6768446" cy="6857999"/>
          </a:xfrm>
          <a:custGeom>
            <a:avLst/>
            <a:gdLst>
              <a:gd name="connsiteX0" fmla="*/ 8623173 w 8623173"/>
              <a:gd name="connsiteY0" fmla="*/ 1435608 h 5138737"/>
              <a:gd name="connsiteX1" fmla="*/ 5890641 w 8623173"/>
              <a:gd name="connsiteY1" fmla="*/ 0 h 5138737"/>
              <a:gd name="connsiteX2" fmla="*/ 0 w 8623173"/>
              <a:gd name="connsiteY2" fmla="*/ 0 h 5138737"/>
              <a:gd name="connsiteX3" fmla="*/ 5300091 w 8623173"/>
              <a:gd name="connsiteY3" fmla="*/ 2752535 h 5138737"/>
              <a:gd name="connsiteX4" fmla="*/ 659797 w 8623173"/>
              <a:gd name="connsiteY4" fmla="*/ 5138738 h 5138737"/>
              <a:gd name="connsiteX5" fmla="*/ 6609683 w 8623173"/>
              <a:gd name="connsiteY5" fmla="*/ 5138738 h 5138737"/>
              <a:gd name="connsiteX6" fmla="*/ 8623173 w 8623173"/>
              <a:gd name="connsiteY6" fmla="*/ 4083177 h 5138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23173" h="5138737">
                <a:moveTo>
                  <a:pt x="8623173" y="1435608"/>
                </a:moveTo>
                <a:lnTo>
                  <a:pt x="5890641" y="0"/>
                </a:lnTo>
                <a:lnTo>
                  <a:pt x="0" y="0"/>
                </a:lnTo>
                <a:lnTo>
                  <a:pt x="5300091" y="2752535"/>
                </a:lnTo>
                <a:lnTo>
                  <a:pt x="659797" y="5138738"/>
                </a:lnTo>
                <a:lnTo>
                  <a:pt x="6609683" y="5138738"/>
                </a:lnTo>
                <a:lnTo>
                  <a:pt x="8623173" y="40831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349136-25AE-4ED7-99E7-95CF9994F047}"/>
              </a:ext>
            </a:extLst>
          </p:cNvPr>
          <p:cNvSpPr txBox="1"/>
          <p:nvPr/>
        </p:nvSpPr>
        <p:spPr>
          <a:xfrm>
            <a:off x="582747" y="2662773"/>
            <a:ext cx="305114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12 957,00 </a:t>
            </a:r>
            <a:r>
              <a:rPr lang="ru-RU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грн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середня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сума </a:t>
            </a:r>
            <a:r>
              <a:rPr lang="ru-RU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судових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1034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94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Рисунок 47" descr="Изображение выглядит как трава, человек, внешний, группа&#10;&#10;Автоматически созданное описание">
            <a:extLst>
              <a:ext uri="{FF2B5EF4-FFF2-40B4-BE49-F238E27FC236}">
                <a16:creationId xmlns:a16="http://schemas.microsoft.com/office/drawing/2014/main" id="{793A73A5-A855-4858-A324-2DC247E5F0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FilmGrain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4" name="Заголовок 33">
            <a:extLst>
              <a:ext uri="{FF2B5EF4-FFF2-40B4-BE49-F238E27FC236}">
                <a16:creationId xmlns:a16="http://schemas.microsoft.com/office/drawing/2014/main" id="{FFDFC4E2-C9DE-4F2E-A89C-715209C07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b="1" dirty="0">
                <a:solidFill>
                  <a:srgbClr val="FFFFFF"/>
                </a:solidFill>
              </a:rPr>
              <a:t>«</a:t>
            </a:r>
            <a:r>
              <a:rPr lang="en-US" sz="4400" b="1" dirty="0" err="1">
                <a:solidFill>
                  <a:srgbClr val="FFFFFF"/>
                </a:solidFill>
              </a:rPr>
              <a:t>Альтернатива</a:t>
            </a:r>
            <a:r>
              <a:rPr lang="en-US" sz="4400" b="1" dirty="0">
                <a:solidFill>
                  <a:srgbClr val="FFFFFF"/>
                </a:solidFill>
              </a:rPr>
              <a:t>» </a:t>
            </a:r>
            <a:r>
              <a:rPr lang="en-US" sz="4400" b="1" dirty="0" err="1">
                <a:solidFill>
                  <a:srgbClr val="FFFFFF"/>
                </a:solidFill>
              </a:rPr>
              <a:t>покаранню</a:t>
            </a:r>
            <a:r>
              <a:rPr lang="uk-UA" sz="4400" b="1" dirty="0">
                <a:solidFill>
                  <a:srgbClr val="FFFFFF"/>
                </a:solidFill>
              </a:rPr>
              <a:t> </a:t>
            </a:r>
            <a:br>
              <a:rPr lang="uk-UA" sz="4400" b="1" dirty="0">
                <a:solidFill>
                  <a:srgbClr val="FFFFFF"/>
                </a:solidFill>
              </a:rPr>
            </a:br>
            <a:r>
              <a:rPr lang="uk-UA" sz="4400" b="1" dirty="0">
                <a:solidFill>
                  <a:srgbClr val="FFFFFF"/>
                </a:solidFill>
              </a:rPr>
              <a:t>у вигляді реабілітації</a:t>
            </a:r>
            <a:endParaRPr lang="en-US" sz="4400" b="1" dirty="0">
              <a:solidFill>
                <a:srgbClr val="FFFFFF"/>
              </a:solidFill>
            </a:endParaRP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56E7A249-5611-42FD-975D-23A8754CDE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3889" y="1825625"/>
            <a:ext cx="11387579" cy="4351338"/>
          </a:xfrm>
        </p:spPr>
        <p:txBody>
          <a:bodyPr vert="horz" lIns="91440" tIns="45720" rIns="91440" bIns="45720" numCol="2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i="1" dirty="0" err="1">
                <a:solidFill>
                  <a:srgbClr val="FFFFFF"/>
                </a:solidFill>
              </a:rPr>
              <a:t>Чи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пропонували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вам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представники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правоохоронних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органів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альтернативу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покаранню</a:t>
            </a:r>
            <a:r>
              <a:rPr lang="en-US" i="1" dirty="0">
                <a:solidFill>
                  <a:srgbClr val="FFFFFF"/>
                </a:solidFill>
              </a:rPr>
              <a:t> у </a:t>
            </a:r>
            <a:r>
              <a:rPr lang="en-US" i="1" dirty="0" err="1">
                <a:solidFill>
                  <a:srgbClr val="FFFFFF"/>
                </a:solidFill>
              </a:rPr>
              <a:t>вигляді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проходження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курсу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лікування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чи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реабілітації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добровільно</a:t>
            </a:r>
            <a:r>
              <a:rPr lang="en-US" i="1" dirty="0">
                <a:solidFill>
                  <a:srgbClr val="FFFFFF"/>
                </a:solidFill>
              </a:rPr>
              <a:t>?</a:t>
            </a:r>
            <a:endParaRPr lang="uk-UA" i="1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FFFF"/>
                </a:solidFill>
              </a:rPr>
              <a:t>13,5% </a:t>
            </a:r>
            <a:r>
              <a:rPr lang="en-US" dirty="0">
                <a:solidFill>
                  <a:srgbClr val="FFFFFF"/>
                </a:solidFill>
              </a:rPr>
              <a:t>- </a:t>
            </a:r>
            <a:r>
              <a:rPr lang="en-US" dirty="0" err="1">
                <a:solidFill>
                  <a:srgbClr val="FFFFFF"/>
                </a:solidFill>
              </a:rPr>
              <a:t>так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b="1" dirty="0">
                <a:solidFill>
                  <a:srgbClr val="FFFFFF"/>
                </a:solidFill>
              </a:rPr>
              <a:t>86,5%</a:t>
            </a:r>
            <a:r>
              <a:rPr lang="en-US" dirty="0">
                <a:solidFill>
                  <a:srgbClr val="FFFFFF"/>
                </a:solidFill>
              </a:rPr>
              <a:t> - </a:t>
            </a:r>
            <a:r>
              <a:rPr lang="en-US" dirty="0" err="1">
                <a:solidFill>
                  <a:srgbClr val="FFFFFF"/>
                </a:solidFill>
              </a:rPr>
              <a:t>ні</a:t>
            </a:r>
            <a:endParaRPr lang="en-US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i="1" dirty="0" err="1">
                <a:solidFill>
                  <a:srgbClr val="FFFFFF"/>
                </a:solidFill>
              </a:rPr>
              <a:t>Чи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погодились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ви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на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лікування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чи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реабілітацію</a:t>
            </a:r>
            <a:br>
              <a:rPr lang="uk-UA" i="1" dirty="0">
                <a:solidFill>
                  <a:srgbClr val="FFFFFF"/>
                </a:solidFill>
              </a:rPr>
            </a:br>
            <a:r>
              <a:rPr lang="en-US" i="1" dirty="0">
                <a:solidFill>
                  <a:srgbClr val="FFFFFF"/>
                </a:solidFill>
              </a:rPr>
              <a:t>у </a:t>
            </a:r>
            <a:r>
              <a:rPr lang="en-US" i="1" dirty="0" err="1">
                <a:solidFill>
                  <a:srgbClr val="FFFFFF"/>
                </a:solidFill>
              </a:rPr>
              <a:t>якості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альтернативи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покаранню</a:t>
            </a:r>
            <a:r>
              <a:rPr lang="en-US" i="1" dirty="0">
                <a:solidFill>
                  <a:srgbClr val="FFFFFF"/>
                </a:solidFill>
              </a:rPr>
              <a:t>?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FFFF"/>
                </a:solidFill>
              </a:rPr>
              <a:t>50% </a:t>
            </a:r>
            <a:r>
              <a:rPr lang="en-US" dirty="0">
                <a:solidFill>
                  <a:srgbClr val="FFFFFF"/>
                </a:solidFill>
              </a:rPr>
              <a:t>- </a:t>
            </a:r>
            <a:r>
              <a:rPr lang="en-US" dirty="0" err="1">
                <a:solidFill>
                  <a:srgbClr val="FFFFFF"/>
                </a:solidFill>
              </a:rPr>
              <a:t>так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b="1" dirty="0">
                <a:solidFill>
                  <a:srgbClr val="FFFFFF"/>
                </a:solidFill>
              </a:rPr>
              <a:t>50% </a:t>
            </a:r>
            <a:r>
              <a:rPr lang="en-US" dirty="0">
                <a:solidFill>
                  <a:srgbClr val="FFFFFF"/>
                </a:solidFill>
              </a:rPr>
              <a:t>- </a:t>
            </a:r>
            <a:r>
              <a:rPr lang="en-US" dirty="0" err="1">
                <a:solidFill>
                  <a:srgbClr val="FFFFFF"/>
                </a:solidFill>
              </a:rPr>
              <a:t>ні</a:t>
            </a:r>
            <a:endParaRPr lang="en-US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i="1" dirty="0" err="1">
                <a:solidFill>
                  <a:srgbClr val="FFFFFF"/>
                </a:solidFill>
              </a:rPr>
              <a:t>Чи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пропонували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вам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варіант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ухилення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br>
              <a:rPr lang="uk-UA" i="1" dirty="0">
                <a:solidFill>
                  <a:srgbClr val="FFFFFF"/>
                </a:solidFill>
              </a:rPr>
            </a:br>
            <a:r>
              <a:rPr lang="en-US" i="1" dirty="0" err="1">
                <a:solidFill>
                  <a:srgbClr val="FFFFFF"/>
                </a:solidFill>
              </a:rPr>
              <a:t>від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кримінальної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відповідальності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за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допомогою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довідки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від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лікаря</a:t>
            </a:r>
            <a:r>
              <a:rPr lang="en-US" i="1" dirty="0">
                <a:solidFill>
                  <a:srgbClr val="FFFFFF"/>
                </a:solidFill>
              </a:rPr>
              <a:t>?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FFFF"/>
                </a:solidFill>
              </a:rPr>
              <a:t>11,5% </a:t>
            </a:r>
            <a:r>
              <a:rPr lang="en-US" dirty="0">
                <a:solidFill>
                  <a:srgbClr val="FFFFFF"/>
                </a:solidFill>
              </a:rPr>
              <a:t>- </a:t>
            </a:r>
            <a:r>
              <a:rPr lang="en-US" dirty="0" err="1">
                <a:solidFill>
                  <a:srgbClr val="FFFFFF"/>
                </a:solidFill>
              </a:rPr>
              <a:t>так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b="1" dirty="0">
                <a:solidFill>
                  <a:srgbClr val="FFFFFF"/>
                </a:solidFill>
              </a:rPr>
              <a:t>88,5% </a:t>
            </a:r>
            <a:r>
              <a:rPr lang="en-US" dirty="0">
                <a:solidFill>
                  <a:srgbClr val="FFFFFF"/>
                </a:solidFill>
              </a:rPr>
              <a:t>- </a:t>
            </a:r>
            <a:r>
              <a:rPr lang="en-US" dirty="0" err="1">
                <a:solidFill>
                  <a:srgbClr val="FFFFFF"/>
                </a:solidFill>
              </a:rPr>
              <a:t>ні</a:t>
            </a:r>
            <a:endParaRPr lang="en-US" i="1" dirty="0">
              <a:solidFill>
                <a:srgbClr val="FFFFFF"/>
              </a:solidFill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uk-UA" i="1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endParaRPr lang="en-US" i="1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i="1" dirty="0" err="1">
                <a:solidFill>
                  <a:srgbClr val="FFFFFF"/>
                </a:solidFill>
              </a:rPr>
              <a:t>Чи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примушували</a:t>
            </a:r>
            <a:r>
              <a:rPr lang="en-US" i="1" dirty="0">
                <a:solidFill>
                  <a:srgbClr val="FFFFFF"/>
                </a:solidFill>
              </a:rPr>
              <a:t>/</a:t>
            </a:r>
            <a:r>
              <a:rPr lang="en-US" i="1" dirty="0" err="1">
                <a:solidFill>
                  <a:srgbClr val="FFFFFF"/>
                </a:solidFill>
              </a:rPr>
              <a:t>схиляли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вас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представники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правоохоронних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органів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до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лікування</a:t>
            </a:r>
            <a:r>
              <a:rPr lang="en-US" i="1" dirty="0">
                <a:solidFill>
                  <a:srgbClr val="FFFFFF"/>
                </a:solidFill>
              </a:rPr>
              <a:t> у </a:t>
            </a:r>
            <a:r>
              <a:rPr lang="en-US" i="1" dirty="0" err="1">
                <a:solidFill>
                  <a:srgbClr val="FFFFFF"/>
                </a:solidFill>
              </a:rPr>
              <a:t>приватному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реабілітаційному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центрі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через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ризик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r>
              <a:rPr lang="en-US" i="1" dirty="0" err="1">
                <a:solidFill>
                  <a:srgbClr val="FFFFFF"/>
                </a:solidFill>
              </a:rPr>
              <a:t>судимості</a:t>
            </a:r>
            <a:r>
              <a:rPr lang="en-US" i="1" dirty="0">
                <a:solidFill>
                  <a:srgbClr val="FFFFFF"/>
                </a:solidFill>
              </a:rPr>
              <a:t>?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FFFF"/>
                </a:solidFill>
              </a:rPr>
              <a:t>8,1% </a:t>
            </a:r>
            <a:r>
              <a:rPr lang="en-US" dirty="0">
                <a:solidFill>
                  <a:srgbClr val="FFFFFF"/>
                </a:solidFill>
              </a:rPr>
              <a:t>- </a:t>
            </a:r>
            <a:r>
              <a:rPr lang="en-US" dirty="0" err="1">
                <a:solidFill>
                  <a:srgbClr val="FFFFFF"/>
                </a:solidFill>
              </a:rPr>
              <a:t>так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b="1" dirty="0">
                <a:solidFill>
                  <a:srgbClr val="FFFFFF"/>
                </a:solidFill>
              </a:rPr>
              <a:t>91,9% </a:t>
            </a:r>
            <a:r>
              <a:rPr lang="en-US" dirty="0">
                <a:solidFill>
                  <a:srgbClr val="FFFFFF"/>
                </a:solidFill>
              </a:rPr>
              <a:t>- </a:t>
            </a:r>
            <a:r>
              <a:rPr lang="en-US" dirty="0" err="1">
                <a:solidFill>
                  <a:srgbClr val="FFFFFF"/>
                </a:solidFill>
              </a:rPr>
              <a:t>ні</a:t>
            </a:r>
            <a:endParaRPr lang="uk-UA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endParaRPr lang="en-US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FFFFFF"/>
                </a:solidFill>
              </a:rPr>
              <a:t>5 882,00 </a:t>
            </a:r>
            <a:r>
              <a:rPr lang="en-US" dirty="0" err="1">
                <a:solidFill>
                  <a:srgbClr val="FFFFFF"/>
                </a:solidFill>
              </a:rPr>
              <a:t>грн</a:t>
            </a:r>
            <a:r>
              <a:rPr lang="uk-UA" dirty="0">
                <a:solidFill>
                  <a:srgbClr val="FFFFFF"/>
                </a:solidFill>
              </a:rPr>
              <a:t> – с</a:t>
            </a:r>
            <a:r>
              <a:rPr lang="en-US" dirty="0" err="1">
                <a:solidFill>
                  <a:srgbClr val="FFFFFF"/>
                </a:solidFill>
              </a:rPr>
              <a:t>ередня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сума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яку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особа</a:t>
            </a:r>
            <a:r>
              <a:rPr lang="en-US" dirty="0">
                <a:solidFill>
                  <a:srgbClr val="FFFFFF"/>
                </a:solidFill>
              </a:rPr>
              <a:t> (ЛВН), </a:t>
            </a:r>
            <a:r>
              <a:rPr lang="en-US" dirty="0" err="1">
                <a:solidFill>
                  <a:srgbClr val="FFFFFF"/>
                </a:solidFill>
              </a:rPr>
              <a:t>її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родичі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чи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близькі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сплачували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лікарю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за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потрібно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довідку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до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суду</a:t>
            </a:r>
            <a:r>
              <a:rPr lang="en-US" dirty="0">
                <a:solidFill>
                  <a:srgbClr val="FFFFFF"/>
                </a:solidFill>
              </a:rPr>
              <a:t> </a:t>
            </a:r>
            <a:endParaRPr lang="uk-UA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FFFFFF"/>
                </a:solidFill>
              </a:rPr>
              <a:t>7 500,00 </a:t>
            </a:r>
            <a:r>
              <a:rPr lang="en-US" dirty="0" err="1">
                <a:solidFill>
                  <a:srgbClr val="FFFFFF"/>
                </a:solidFill>
              </a:rPr>
              <a:t>грн</a:t>
            </a:r>
            <a:r>
              <a:rPr lang="uk-UA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–</a:t>
            </a:r>
            <a:r>
              <a:rPr lang="uk-UA" dirty="0">
                <a:solidFill>
                  <a:srgbClr val="FFFFFF"/>
                </a:solidFill>
              </a:rPr>
              <a:t> с</a:t>
            </a:r>
            <a:r>
              <a:rPr lang="en-US" dirty="0" err="1">
                <a:solidFill>
                  <a:srgbClr val="FFFFFF"/>
                </a:solidFill>
              </a:rPr>
              <a:t>ередня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сума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яку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особа</a:t>
            </a:r>
            <a:r>
              <a:rPr lang="en-US" dirty="0">
                <a:solidFill>
                  <a:srgbClr val="FFFFFF"/>
                </a:solidFill>
              </a:rPr>
              <a:t> (ЛВН), </a:t>
            </a:r>
            <a:r>
              <a:rPr lang="en-US" dirty="0" err="1">
                <a:solidFill>
                  <a:srgbClr val="FFFFFF"/>
                </a:solidFill>
              </a:rPr>
              <a:t>її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родичі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чи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близькі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сплачували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реабілітаційним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центрам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за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довідку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до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суду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7420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Изображение выглядит как окно, здание&#10;&#10;Автоматически созданное описание">
            <a:extLst>
              <a:ext uri="{FF2B5EF4-FFF2-40B4-BE49-F238E27FC236}">
                <a16:creationId xmlns:a16="http://schemas.microsoft.com/office/drawing/2014/main" id="{F5F389DA-B0EB-48C2-8DEC-9641005824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0F9C4AAC-5453-44EE-9E91-32936018E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5036"/>
            <a:ext cx="10515600" cy="56019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ЛВН </a:t>
            </a:r>
            <a:r>
              <a:rPr lang="en-US" sz="3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en-US" sz="3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утримуються</a:t>
            </a:r>
            <a:r>
              <a:rPr lang="en-US" sz="3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en-US" sz="3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закладах</a:t>
            </a:r>
            <a:r>
              <a:rPr lang="en-US" sz="3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ДВКС</a:t>
            </a:r>
            <a:endParaRPr lang="uk-UA" sz="3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3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FFFFFF"/>
                </a:solidFill>
              </a:rPr>
              <a:t>В </a:t>
            </a:r>
            <a:r>
              <a:rPr lang="ru-RU" sz="2000" dirty="0" err="1">
                <a:solidFill>
                  <a:srgbClr val="FFFFFF"/>
                </a:solidFill>
              </a:rPr>
              <a:t>кримінально-виконавчих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установах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Державної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кримінально-виконавчої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служби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України</a:t>
            </a:r>
            <a:r>
              <a:rPr lang="ru-RU" sz="2000" dirty="0">
                <a:solidFill>
                  <a:srgbClr val="FFFFFF"/>
                </a:solidFill>
              </a:rPr>
              <a:t> за </a:t>
            </a:r>
            <a:r>
              <a:rPr lang="ru-RU" sz="2000" dirty="0" err="1">
                <a:solidFill>
                  <a:srgbClr val="FFFFFF"/>
                </a:solidFill>
              </a:rPr>
              <a:t>вчинення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кримінальних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правопорушень</a:t>
            </a:r>
            <a:r>
              <a:rPr lang="ru-RU" sz="2000" dirty="0">
                <a:solidFill>
                  <a:srgbClr val="FFFFFF"/>
                </a:solidFill>
              </a:rPr>
              <a:t>, </a:t>
            </a:r>
            <a:r>
              <a:rPr lang="ru-RU" sz="2000" dirty="0" err="1">
                <a:solidFill>
                  <a:srgbClr val="FFFFFF"/>
                </a:solidFill>
              </a:rPr>
              <a:t>передбачених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статтями</a:t>
            </a:r>
            <a:r>
              <a:rPr lang="ru-RU" sz="2000" dirty="0">
                <a:solidFill>
                  <a:srgbClr val="FFFFFF"/>
                </a:solidFill>
              </a:rPr>
              <a:t> 305-322 </a:t>
            </a:r>
            <a:r>
              <a:rPr lang="ru-RU" sz="2000" dirty="0" err="1">
                <a:solidFill>
                  <a:srgbClr val="FFFFFF"/>
                </a:solidFill>
              </a:rPr>
              <a:t>Кримінального</a:t>
            </a:r>
            <a:r>
              <a:rPr lang="ru-RU" sz="2000" dirty="0">
                <a:solidFill>
                  <a:srgbClr val="FFFFFF"/>
                </a:solidFill>
              </a:rPr>
              <a:t> кодексу </a:t>
            </a:r>
            <a:r>
              <a:rPr lang="ru-RU" sz="2000" dirty="0" err="1">
                <a:solidFill>
                  <a:srgbClr val="FFFFFF"/>
                </a:solidFill>
              </a:rPr>
              <a:t>України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відбувало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покарання</a:t>
            </a:r>
            <a:r>
              <a:rPr lang="ru-RU" sz="2000" dirty="0">
                <a:solidFill>
                  <a:srgbClr val="FFFFFF"/>
                </a:solidFill>
              </a:rPr>
              <a:t>: станом на 01.01.2020 - </a:t>
            </a:r>
            <a:r>
              <a:rPr lang="ru-RU" sz="2000" b="1" dirty="0">
                <a:solidFill>
                  <a:srgbClr val="FFFFFF"/>
                </a:solidFill>
              </a:rPr>
              <a:t>4069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засуджених</a:t>
            </a:r>
            <a:r>
              <a:rPr lang="ru-RU" sz="2000" dirty="0">
                <a:solidFill>
                  <a:srgbClr val="FFFFFF"/>
                </a:solidFill>
              </a:rPr>
              <a:t>; станом на 01.01.2021 - </a:t>
            </a:r>
            <a:r>
              <a:rPr lang="ru-RU" sz="2000" b="1" dirty="0">
                <a:solidFill>
                  <a:srgbClr val="FFFFFF"/>
                </a:solidFill>
              </a:rPr>
              <a:t>3679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засуджених</a:t>
            </a:r>
            <a:r>
              <a:rPr lang="ru-RU" sz="2000" dirty="0">
                <a:solidFill>
                  <a:srgbClr val="FFFFFF"/>
                </a:solidFill>
              </a:rPr>
              <a:t>; станом на 01.09.2021 - </a:t>
            </a:r>
            <a:r>
              <a:rPr lang="ru-RU" sz="2000" b="1" dirty="0">
                <a:solidFill>
                  <a:srgbClr val="FFFFFF"/>
                </a:solidFill>
              </a:rPr>
              <a:t>3474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засуджених</a:t>
            </a:r>
            <a:r>
              <a:rPr lang="ru-RU" sz="2000" dirty="0">
                <a:solidFill>
                  <a:srgbClr val="FFFFFF"/>
                </a:solidFill>
              </a:rPr>
              <a:t>. </a:t>
            </a:r>
          </a:p>
          <a:p>
            <a:pPr marL="0" indent="0">
              <a:buNone/>
            </a:pPr>
            <a:r>
              <a:rPr lang="ru-RU" sz="2000" dirty="0" err="1">
                <a:solidFill>
                  <a:srgbClr val="FFFFFF"/>
                </a:solidFill>
              </a:rPr>
              <a:t>Кількість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осіб</a:t>
            </a:r>
            <a:r>
              <a:rPr lang="ru-RU" sz="2000" dirty="0">
                <a:solidFill>
                  <a:srgbClr val="FFFFFF"/>
                </a:solidFill>
              </a:rPr>
              <a:t> з </a:t>
            </a:r>
            <a:r>
              <a:rPr lang="ru-RU" sz="2000" dirty="0" err="1">
                <a:solidFill>
                  <a:srgbClr val="FFFFFF"/>
                </a:solidFill>
              </a:rPr>
              <a:t>психічними</a:t>
            </a:r>
            <a:r>
              <a:rPr lang="ru-RU" sz="2000" dirty="0">
                <a:solidFill>
                  <a:srgbClr val="FFFFFF"/>
                </a:solidFill>
              </a:rPr>
              <a:t> та </a:t>
            </a:r>
            <a:r>
              <a:rPr lang="ru-RU" sz="2000" dirty="0" err="1">
                <a:solidFill>
                  <a:srgbClr val="FFFFFF"/>
                </a:solidFill>
              </a:rPr>
              <a:t>поведінковими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розладами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внаслідок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вживання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психоактивних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речовин</a:t>
            </a:r>
            <a:r>
              <a:rPr lang="ru-RU" sz="2000" dirty="0">
                <a:solidFill>
                  <a:srgbClr val="FFFFFF"/>
                </a:solidFill>
              </a:rPr>
              <a:t> з числа </a:t>
            </a:r>
            <a:r>
              <a:rPr lang="ru-RU" sz="2000" dirty="0" err="1">
                <a:solidFill>
                  <a:srgbClr val="FFFFFF"/>
                </a:solidFill>
              </a:rPr>
              <a:t>осіб</a:t>
            </a:r>
            <a:r>
              <a:rPr lang="ru-RU" sz="2000" dirty="0">
                <a:solidFill>
                  <a:srgbClr val="FFFFFF"/>
                </a:solidFill>
              </a:rPr>
              <a:t>, </a:t>
            </a:r>
            <a:r>
              <a:rPr lang="ru-RU" sz="2000" dirty="0" err="1">
                <a:solidFill>
                  <a:srgbClr val="FFFFFF"/>
                </a:solidFill>
              </a:rPr>
              <a:t>узятих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під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варту</a:t>
            </a:r>
            <a:r>
              <a:rPr lang="ru-RU" sz="2000" dirty="0">
                <a:solidFill>
                  <a:srgbClr val="FFFFFF"/>
                </a:solidFill>
              </a:rPr>
              <a:t> та </a:t>
            </a:r>
            <a:r>
              <a:rPr lang="ru-RU" sz="2000" dirty="0" err="1">
                <a:solidFill>
                  <a:srgbClr val="FFFFFF"/>
                </a:solidFill>
              </a:rPr>
              <a:t>засуджених</a:t>
            </a:r>
            <a:r>
              <a:rPr lang="ru-RU" sz="2000" dirty="0">
                <a:solidFill>
                  <a:srgbClr val="FFFFFF"/>
                </a:solidFill>
              </a:rPr>
              <a:t>, </a:t>
            </a:r>
            <a:r>
              <a:rPr lang="ru-RU" sz="2000" dirty="0" err="1">
                <a:solidFill>
                  <a:srgbClr val="FFFFFF"/>
                </a:solidFill>
              </a:rPr>
              <a:t>які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перебувають</a:t>
            </a:r>
            <a:r>
              <a:rPr lang="ru-RU" sz="2000" dirty="0">
                <a:solidFill>
                  <a:srgbClr val="FFFFFF"/>
                </a:solidFill>
              </a:rPr>
              <a:t> в </a:t>
            </a:r>
            <a:r>
              <a:rPr lang="ru-RU" sz="2000" dirty="0" err="1">
                <a:solidFill>
                  <a:srgbClr val="FFFFFF"/>
                </a:solidFill>
              </a:rPr>
              <a:t>установах</a:t>
            </a:r>
            <a:r>
              <a:rPr lang="ru-RU" sz="2000" dirty="0">
                <a:solidFill>
                  <a:srgbClr val="FFFFFF"/>
                </a:solidFill>
              </a:rPr>
              <a:t> ДКВС </a:t>
            </a:r>
            <a:r>
              <a:rPr lang="ru-RU" sz="2000" dirty="0" err="1">
                <a:solidFill>
                  <a:srgbClr val="FFFFFF"/>
                </a:solidFill>
              </a:rPr>
              <a:t>України</a:t>
            </a:r>
            <a:r>
              <a:rPr lang="ru-RU" sz="2000" dirty="0">
                <a:solidFill>
                  <a:srgbClr val="FFFFFF"/>
                </a:solidFill>
              </a:rPr>
              <a:t> та </a:t>
            </a:r>
            <a:r>
              <a:rPr lang="ru-RU" sz="2000" dirty="0" err="1">
                <a:solidFill>
                  <a:srgbClr val="FFFFFF"/>
                </a:solidFill>
              </a:rPr>
              <a:t>отримують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психіатричну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допомогу</a:t>
            </a:r>
            <a:r>
              <a:rPr lang="ru-RU" sz="2000" dirty="0">
                <a:solidFill>
                  <a:srgbClr val="FFFFFF"/>
                </a:solidFill>
              </a:rPr>
              <a:t> в закладах </a:t>
            </a:r>
            <a:r>
              <a:rPr lang="ru-RU" sz="2000" dirty="0" err="1">
                <a:solidFill>
                  <a:srgbClr val="FFFFFF"/>
                </a:solidFill>
              </a:rPr>
              <a:t>охорони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здоров’я</a:t>
            </a:r>
            <a:r>
              <a:rPr lang="ru-RU" sz="2000" dirty="0">
                <a:solidFill>
                  <a:srgbClr val="FFFFFF"/>
                </a:solidFill>
              </a:rPr>
              <a:t> ЦОЗ ДКВС </a:t>
            </a:r>
            <a:r>
              <a:rPr lang="ru-RU" sz="2000" dirty="0" err="1">
                <a:solidFill>
                  <a:srgbClr val="FFFFFF"/>
                </a:solidFill>
              </a:rPr>
              <a:t>України</a:t>
            </a:r>
            <a:r>
              <a:rPr lang="ru-RU" sz="2000" dirty="0">
                <a:solidFill>
                  <a:srgbClr val="FFFFFF"/>
                </a:solidFill>
              </a:rPr>
              <a:t>:</a:t>
            </a:r>
          </a:p>
          <a:p>
            <a:pPr marL="0" indent="0" algn="ctr">
              <a:buNone/>
            </a:pPr>
            <a:r>
              <a:rPr lang="ru-RU" sz="2500" b="1" dirty="0">
                <a:solidFill>
                  <a:srgbClr val="FFFFFF"/>
                </a:solidFill>
              </a:rPr>
              <a:t>2021</a:t>
            </a:r>
            <a:r>
              <a:rPr lang="ru-RU" sz="2000" dirty="0">
                <a:solidFill>
                  <a:srgbClr val="FFFFFF"/>
                </a:solidFill>
              </a:rPr>
              <a:t> особа (2019 </a:t>
            </a:r>
            <a:r>
              <a:rPr lang="ru-RU" sz="2000" dirty="0" err="1">
                <a:solidFill>
                  <a:srgbClr val="FFFFFF"/>
                </a:solidFill>
              </a:rPr>
              <a:t>рік</a:t>
            </a:r>
            <a:r>
              <a:rPr lang="ru-RU" sz="2000" dirty="0">
                <a:solidFill>
                  <a:srgbClr val="FFFFFF"/>
                </a:solidFill>
              </a:rPr>
              <a:t>) </a:t>
            </a:r>
            <a:br>
              <a:rPr lang="ru-RU" sz="2000" dirty="0">
                <a:solidFill>
                  <a:srgbClr val="FFFFFF"/>
                </a:solidFill>
              </a:rPr>
            </a:br>
            <a:r>
              <a:rPr lang="ru-RU" sz="2500" b="1" dirty="0">
                <a:solidFill>
                  <a:srgbClr val="FFFFFF"/>
                </a:solidFill>
              </a:rPr>
              <a:t>2970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осіб</a:t>
            </a:r>
            <a:r>
              <a:rPr lang="ru-RU" sz="2000" dirty="0">
                <a:solidFill>
                  <a:srgbClr val="FFFFFF"/>
                </a:solidFill>
              </a:rPr>
              <a:t> (2020 </a:t>
            </a:r>
            <a:r>
              <a:rPr lang="ru-RU" sz="2000" dirty="0" err="1">
                <a:solidFill>
                  <a:srgbClr val="FFFFFF"/>
                </a:solidFill>
              </a:rPr>
              <a:t>рік</a:t>
            </a:r>
            <a:r>
              <a:rPr lang="ru-RU" sz="2000" dirty="0">
                <a:solidFill>
                  <a:srgbClr val="FFFFFF"/>
                </a:solidFill>
              </a:rPr>
              <a:t>)</a:t>
            </a:r>
            <a:br>
              <a:rPr lang="ru-RU" sz="2000" dirty="0">
                <a:solidFill>
                  <a:srgbClr val="FFFFFF"/>
                </a:solidFill>
              </a:rPr>
            </a:br>
            <a:r>
              <a:rPr lang="ru-RU" sz="2500" b="1" dirty="0">
                <a:solidFill>
                  <a:srgbClr val="FFFFFF"/>
                </a:solidFill>
              </a:rPr>
              <a:t>3020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осіб</a:t>
            </a:r>
            <a:r>
              <a:rPr lang="ru-RU" sz="2000" dirty="0">
                <a:solidFill>
                  <a:srgbClr val="FFFFFF"/>
                </a:solidFill>
              </a:rPr>
              <a:t> (за </a:t>
            </a:r>
            <a:r>
              <a:rPr lang="ru-RU" sz="2000" dirty="0" err="1">
                <a:solidFill>
                  <a:srgbClr val="FFFFFF"/>
                </a:solidFill>
              </a:rPr>
              <a:t>проміжними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даними</a:t>
            </a:r>
            <a:r>
              <a:rPr lang="ru-RU" sz="2000" dirty="0">
                <a:solidFill>
                  <a:srgbClr val="FFFFFF"/>
                </a:solidFill>
              </a:rPr>
              <a:t> 2021 року)</a:t>
            </a:r>
          </a:p>
          <a:p>
            <a:pPr marL="0" indent="0">
              <a:buNone/>
            </a:pPr>
            <a:r>
              <a:rPr lang="ru-RU" sz="2000" b="1" u="sng" dirty="0" err="1">
                <a:solidFill>
                  <a:srgbClr val="FFFFFF"/>
                </a:solidFill>
              </a:rPr>
              <a:t>Пробація</a:t>
            </a:r>
            <a:r>
              <a:rPr lang="ru-RU" sz="2000" b="1" u="sng" dirty="0">
                <a:solidFill>
                  <a:srgbClr val="FFFFFF"/>
                </a:solidFill>
              </a:rPr>
              <a:t>:</a:t>
            </a:r>
            <a:r>
              <a:rPr lang="ru-RU" sz="2000" dirty="0">
                <a:solidFill>
                  <a:srgbClr val="FFFFFF"/>
                </a:solidFill>
              </a:rPr>
              <a:t> у 2020-2021 роках </a:t>
            </a:r>
            <a:r>
              <a:rPr lang="ru-RU" sz="2000" dirty="0" err="1">
                <a:solidFill>
                  <a:srgbClr val="FFFFFF"/>
                </a:solidFill>
              </a:rPr>
              <a:t>було</a:t>
            </a:r>
            <a:r>
              <a:rPr lang="ru-RU" sz="2000" dirty="0">
                <a:solidFill>
                  <a:srgbClr val="FFFFFF"/>
                </a:solidFill>
              </a:rPr>
              <a:t> 193 </a:t>
            </a:r>
            <a:r>
              <a:rPr lang="ru-RU" sz="2000" dirty="0" err="1">
                <a:solidFill>
                  <a:srgbClr val="FFFFFF"/>
                </a:solidFill>
              </a:rPr>
              <a:t>судових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рішення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щодо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проходження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пробаційної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програми</a:t>
            </a:r>
            <a:r>
              <a:rPr lang="ru-RU" sz="2000" dirty="0">
                <a:solidFill>
                  <a:srgbClr val="FFFFFF"/>
                </a:solidFill>
              </a:rPr>
              <a:t> «</a:t>
            </a:r>
            <a:r>
              <a:rPr lang="ru-RU" sz="2000" dirty="0" err="1">
                <a:solidFill>
                  <a:srgbClr val="FFFFFF"/>
                </a:solidFill>
              </a:rPr>
              <a:t>Попередження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вживання</a:t>
            </a:r>
            <a:r>
              <a:rPr lang="ru-RU" sz="2000" dirty="0">
                <a:solidFill>
                  <a:srgbClr val="FFFFFF"/>
                </a:solidFill>
              </a:rPr>
              <a:t> ПАР». </a:t>
            </a:r>
            <a:r>
              <a:rPr lang="ru-RU" sz="2000" dirty="0" err="1">
                <a:solidFill>
                  <a:srgbClr val="FFFFFF"/>
                </a:solidFill>
              </a:rPr>
              <a:t>Середня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тривалість</a:t>
            </a:r>
            <a:r>
              <a:rPr lang="ru-RU" sz="2000" dirty="0">
                <a:solidFill>
                  <a:srgbClr val="FFFFFF"/>
                </a:solidFill>
              </a:rPr>
              <a:t> </a:t>
            </a:r>
            <a:r>
              <a:rPr lang="ru-RU" sz="2000" dirty="0" err="1">
                <a:solidFill>
                  <a:srgbClr val="FFFFFF"/>
                </a:solidFill>
              </a:rPr>
              <a:t>програми</a:t>
            </a:r>
            <a:r>
              <a:rPr lang="ru-RU" sz="2000" dirty="0">
                <a:solidFill>
                  <a:srgbClr val="FFFFFF"/>
                </a:solidFill>
              </a:rPr>
              <a:t> 3 </a:t>
            </a:r>
            <a:r>
              <a:rPr lang="ru-RU" sz="2000" dirty="0" err="1">
                <a:solidFill>
                  <a:srgbClr val="FFFFFF"/>
                </a:solidFill>
              </a:rPr>
              <a:t>місці</a:t>
            </a:r>
            <a:r>
              <a:rPr lang="ru-RU" sz="2000" dirty="0">
                <a:solidFill>
                  <a:srgbClr val="FFFFFF"/>
                </a:solidFill>
              </a:rPr>
              <a:t> (13 годин </a:t>
            </a:r>
            <a:r>
              <a:rPr lang="ru-RU" sz="2000" dirty="0" err="1">
                <a:solidFill>
                  <a:srgbClr val="FFFFFF"/>
                </a:solidFill>
              </a:rPr>
              <a:t>індивідуальна</a:t>
            </a:r>
            <a:r>
              <a:rPr lang="ru-RU" sz="2000" dirty="0">
                <a:solidFill>
                  <a:srgbClr val="FFFFFF"/>
                </a:solidFill>
              </a:rPr>
              <a:t>, 26 </a:t>
            </a:r>
            <a:r>
              <a:rPr lang="ru-RU" sz="2000" dirty="0" err="1">
                <a:solidFill>
                  <a:srgbClr val="FFFFFF"/>
                </a:solidFill>
              </a:rPr>
              <a:t>групова</a:t>
            </a:r>
            <a:r>
              <a:rPr lang="ru-RU" sz="2000" dirty="0">
                <a:solidFill>
                  <a:srgbClr val="FFFFF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200324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6250</TotalTime>
  <Words>1820</Words>
  <Application>Microsoft Office PowerPoint</Application>
  <PresentationFormat>Широкоэкранный</PresentationFormat>
  <Paragraphs>522</Paragraphs>
  <Slides>31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-apple-system</vt:lpstr>
      <vt:lpstr>Arial</vt:lpstr>
      <vt:lpstr>Calibri</vt:lpstr>
      <vt:lpstr>Calibri Light</vt:lpstr>
      <vt:lpstr>Lora</vt:lpstr>
      <vt:lpstr>Rockwell</vt:lpstr>
      <vt:lpstr>Times New Roman</vt:lpstr>
      <vt:lpstr>Тема Office</vt:lpstr>
      <vt:lpstr>Презентация PowerPoint</vt:lpstr>
      <vt:lpstr>Вибірка опитування</vt:lpstr>
      <vt:lpstr>Досвід взаємодії з правоохоронними органами</vt:lpstr>
      <vt:lpstr>Види та обсяг поліцейських заходів</vt:lpstr>
      <vt:lpstr>Корупція серед поліції </vt:lpstr>
      <vt:lpstr>Взаємодія з органами судочинства</vt:lpstr>
      <vt:lpstr>Взаємодія з органами судочинства</vt:lpstr>
      <vt:lpstr>«Альтернатива» покаранню  у вигляді реабілітації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Бюджетні витрати на криміналізацію та покарання</vt:lpstr>
      <vt:lpstr>Презентация PowerPoint</vt:lpstr>
      <vt:lpstr>Індивідуальні витрати через криміналізацію</vt:lpstr>
      <vt:lpstr>Порівняння вартості криміналізації та допомоги</vt:lpstr>
      <vt:lpstr>Презентация PowerPoint</vt:lpstr>
      <vt:lpstr>Боротьба з хибними уявленнями, стигмою та стереотипами  В Україні дослідження поширеності вживання наркотичних речовин серед населення у віковій категорії 15-64 років не проводяться.  Саме тому, на сьогодні, Україна не має повного обсягу зведеної інформації з цього питання.</vt:lpstr>
      <vt:lpstr>Антинаркотичний проросійський наратив</vt:lpstr>
      <vt:lpstr>За кожне хибне слово – у відповідь має бути 10 слів правди.</vt:lpstr>
      <vt:lpstr>Моментальна реакція та спростування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Близько 1 000 000 переглядів та зареєстрований у відповідь законопроект 5715-1</vt:lpstr>
      <vt:lpstr>Декриміналізація це…</vt:lpstr>
      <vt:lpstr>Практичне заняття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Artem Osypian</dc:creator>
  <cp:lastModifiedBy>Игорь Козак</cp:lastModifiedBy>
  <cp:revision>61</cp:revision>
  <dcterms:created xsi:type="dcterms:W3CDTF">2021-08-31T08:16:35Z</dcterms:created>
  <dcterms:modified xsi:type="dcterms:W3CDTF">2022-12-17T09:11:58Z</dcterms:modified>
</cp:coreProperties>
</file>